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sldIdLst>
    <p:sldId id="256" r:id="rId2"/>
    <p:sldId id="258" r:id="rId3"/>
    <p:sldId id="257" r:id="rId4"/>
    <p:sldId id="259" r:id="rId5"/>
    <p:sldId id="260" r:id="rId6"/>
    <p:sldId id="27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6858000" cy="9144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3" autoAdjust="0"/>
  </p:normalViewPr>
  <p:slideViewPr>
    <p:cSldViewPr>
      <p:cViewPr varScale="1">
        <p:scale>
          <a:sx n="86" d="100"/>
          <a:sy n="86" d="100"/>
        </p:scale>
        <p:origin x="-3120" y="-8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117" y="-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3245550-B215-46F1-96C0-51E25115B324}" type="datetimeFigureOut">
              <a:rPr lang="es-MX"/>
              <a:pPr>
                <a:defRPr/>
              </a:pPr>
              <a:t>08/10/2015</a:t>
            </a:fld>
            <a:endParaRPr lang="es-MX"/>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BE2D7E3-32B1-4192-A785-71B79E41979B}"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400050" y="1828800"/>
            <a:ext cx="5888736" cy="24384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684D2871-6863-4FD3-A7C2-A6F6A9ADBE67}" type="datetimeFigureOut">
              <a:rPr lang="es-MX"/>
              <a:pPr>
                <a:defRPr/>
              </a:pPr>
              <a:t>08/10/2015</a:t>
            </a:fld>
            <a:endParaRPr lang="es-MX"/>
          </a:p>
        </p:txBody>
      </p:sp>
      <p:sp>
        <p:nvSpPr>
          <p:cNvPr id="5" name="18 Marcador de pie de página"/>
          <p:cNvSpPr>
            <a:spLocks noGrp="1"/>
          </p:cNvSpPr>
          <p:nvPr>
            <p:ph type="ftr" sz="quarter" idx="11"/>
          </p:nvPr>
        </p:nvSpPr>
        <p:spPr/>
        <p:txBody>
          <a:bodyPr/>
          <a:lstStyle>
            <a:lvl1pPr>
              <a:defRPr/>
            </a:lvl1pPr>
          </a:lstStyle>
          <a:p>
            <a:pPr>
              <a:defRPr/>
            </a:pPr>
            <a:endParaRPr lang="es-MX"/>
          </a:p>
        </p:txBody>
      </p:sp>
      <p:sp>
        <p:nvSpPr>
          <p:cNvPr id="6" name="26 Marcador de número de diapositiva"/>
          <p:cNvSpPr>
            <a:spLocks noGrp="1"/>
          </p:cNvSpPr>
          <p:nvPr>
            <p:ph type="sldNum" sz="quarter" idx="12"/>
          </p:nvPr>
        </p:nvSpPr>
        <p:spPr/>
        <p:txBody>
          <a:bodyPr/>
          <a:lstStyle>
            <a:lvl1pPr>
              <a:defRPr/>
            </a:lvl1pPr>
          </a:lstStyle>
          <a:p>
            <a:pPr>
              <a:defRPr/>
            </a:pPr>
            <a:fld id="{4005F3B1-E4B3-40A3-BDA9-563CBBC54F56}"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35E939EB-843E-4CA1-B7EA-35C3A1735453}" type="datetimeFigureOut">
              <a:rPr lang="es-MX"/>
              <a:pPr>
                <a:defRPr/>
              </a:pPr>
              <a:t>08/10/2015</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B40ED8DA-BBFB-4552-8918-F071833412C7}"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1219202"/>
            <a:ext cx="1543050" cy="6949017"/>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342900" y="1219202"/>
            <a:ext cx="4514850" cy="69490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B2221312-4E25-4E9E-8E64-18781EA3F4F9}" type="datetimeFigureOut">
              <a:rPr lang="es-MX"/>
              <a:pPr>
                <a:defRPr/>
              </a:pPr>
              <a:t>08/10/2015</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21799F3E-3A41-4F81-8DFE-A94643A20F27}"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174A7491-CF7C-4EC3-81C5-FC3821B056F8}" type="datetimeFigureOut">
              <a:rPr lang="es-MX"/>
              <a:pPr>
                <a:defRPr/>
              </a:pPr>
              <a:t>08/10/2015</a:t>
            </a:fld>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7B51EC6F-C5CD-4789-9B32-E36E573E547D}"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97764" y="1755648"/>
            <a:ext cx="5829300" cy="1816608"/>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7764" y="3606219"/>
            <a:ext cx="5829300" cy="2012949"/>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00190F09-B23B-42F9-AC23-091A1B3F1DD3}" type="datetimeFigureOut">
              <a:rPr lang="es-MX"/>
              <a:pPr>
                <a:defRPr/>
              </a:pPr>
              <a:t>08/10/2015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CABAB627-F479-46F1-9943-FDC1216B5AD8}"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342900" y="938784"/>
            <a:ext cx="6172200" cy="1524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3625FDB5-AE93-4E62-8758-1D4250247C36}" type="datetimeFigureOut">
              <a:rPr lang="es-MX"/>
              <a:pPr>
                <a:defRPr/>
              </a:pPr>
              <a:t>08/10/2015</a:t>
            </a:fld>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0E5BA128-3CC8-499F-ADA4-0B9557997EDB}"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938784"/>
            <a:ext cx="6172200" cy="1524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fld id="{86C11E54-F365-4C0C-96F0-89362220120A}" type="datetimeFigureOut">
              <a:rPr lang="es-MX"/>
              <a:pPr>
                <a:defRPr/>
              </a:pPr>
              <a:t>08/10/2015</a:t>
            </a:fld>
            <a:endParaRPr lang="es-MX"/>
          </a:p>
        </p:txBody>
      </p:sp>
      <p:sp>
        <p:nvSpPr>
          <p:cNvPr id="8" name="21 Marcador de pie de página"/>
          <p:cNvSpPr>
            <a:spLocks noGrp="1"/>
          </p:cNvSpPr>
          <p:nvPr>
            <p:ph type="ftr" sz="quarter" idx="11"/>
          </p:nvPr>
        </p:nvSpPr>
        <p:spPr/>
        <p:txBody>
          <a:bodyPr/>
          <a:lstStyle>
            <a:lvl1pPr>
              <a:defRPr/>
            </a:lvl1pPr>
          </a:lstStyle>
          <a:p>
            <a:pPr>
              <a:defRPr/>
            </a:pPr>
            <a:endParaRPr lang="es-MX"/>
          </a:p>
        </p:txBody>
      </p:sp>
      <p:sp>
        <p:nvSpPr>
          <p:cNvPr id="9" name="17 Marcador de número de diapositiva"/>
          <p:cNvSpPr>
            <a:spLocks noGrp="1"/>
          </p:cNvSpPr>
          <p:nvPr>
            <p:ph type="sldNum" sz="quarter" idx="12"/>
          </p:nvPr>
        </p:nvSpPr>
        <p:spPr/>
        <p:txBody>
          <a:bodyPr/>
          <a:lstStyle>
            <a:lvl1pPr>
              <a:defRPr/>
            </a:lvl1pPr>
          </a:lstStyle>
          <a:p>
            <a:pPr>
              <a:defRPr/>
            </a:pPr>
            <a:fld id="{F7207255-D061-487F-B230-CBFE54CF6B31}"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938784"/>
            <a:ext cx="6229350" cy="1524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DE897E4F-61C3-4FAA-9315-5865F7786704}" type="datetimeFigureOut">
              <a:rPr lang="es-MX"/>
              <a:pPr>
                <a:defRPr/>
              </a:pPr>
              <a:t>08/10/2015</a:t>
            </a:fld>
            <a:endParaRPr lang="es-MX"/>
          </a:p>
        </p:txBody>
      </p:sp>
      <p:sp>
        <p:nvSpPr>
          <p:cNvPr id="4" name="21 Marcador de pie de página"/>
          <p:cNvSpPr>
            <a:spLocks noGrp="1"/>
          </p:cNvSpPr>
          <p:nvPr>
            <p:ph type="ftr" sz="quarter" idx="11"/>
          </p:nvPr>
        </p:nvSpPr>
        <p:spPr/>
        <p:txBody>
          <a:bodyPr/>
          <a:lstStyle>
            <a:lvl1pPr>
              <a:defRPr/>
            </a:lvl1pPr>
          </a:lstStyle>
          <a:p>
            <a:pPr>
              <a:defRPr/>
            </a:pPr>
            <a:endParaRPr lang="es-MX"/>
          </a:p>
        </p:txBody>
      </p:sp>
      <p:sp>
        <p:nvSpPr>
          <p:cNvPr id="5" name="17 Marcador de número de diapositiva"/>
          <p:cNvSpPr>
            <a:spLocks noGrp="1"/>
          </p:cNvSpPr>
          <p:nvPr>
            <p:ph type="sldNum" sz="quarter" idx="12"/>
          </p:nvPr>
        </p:nvSpPr>
        <p:spPr/>
        <p:txBody>
          <a:bodyPr/>
          <a:lstStyle>
            <a:lvl1pPr>
              <a:defRPr/>
            </a:lvl1pPr>
          </a:lstStyle>
          <a:p>
            <a:pPr>
              <a:defRPr/>
            </a:pPr>
            <a:fld id="{19E040F9-FA8D-40C7-A4E9-3988BCF1BAE8}"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CEA642C8-2FA7-4469-9F45-7E0F9E069403}" type="datetimeFigureOut">
              <a:rPr lang="es-MX"/>
              <a:pPr>
                <a:defRPr/>
              </a:pPr>
              <a:t>08/10/2015</a:t>
            </a:fld>
            <a:endParaRPr lang="es-MX"/>
          </a:p>
        </p:txBody>
      </p:sp>
      <p:sp>
        <p:nvSpPr>
          <p:cNvPr id="3" name="21 Marcador de pie de página"/>
          <p:cNvSpPr>
            <a:spLocks noGrp="1"/>
          </p:cNvSpPr>
          <p:nvPr>
            <p:ph type="ftr" sz="quarter" idx="11"/>
          </p:nvPr>
        </p:nvSpPr>
        <p:spPr/>
        <p:txBody>
          <a:bodyPr/>
          <a:lstStyle>
            <a:lvl1pPr>
              <a:defRPr/>
            </a:lvl1pPr>
          </a:lstStyle>
          <a:p>
            <a:pPr>
              <a:defRPr/>
            </a:pPr>
            <a:endParaRPr lang="es-MX"/>
          </a:p>
        </p:txBody>
      </p:sp>
      <p:sp>
        <p:nvSpPr>
          <p:cNvPr id="4" name="17 Marcador de número de diapositiva"/>
          <p:cNvSpPr>
            <a:spLocks noGrp="1"/>
          </p:cNvSpPr>
          <p:nvPr>
            <p:ph type="sldNum" sz="quarter" idx="12"/>
          </p:nvPr>
        </p:nvSpPr>
        <p:spPr/>
        <p:txBody>
          <a:bodyPr/>
          <a:lstStyle>
            <a:lvl1pPr>
              <a:defRPr/>
            </a:lvl1pPr>
          </a:lstStyle>
          <a:p>
            <a:pPr>
              <a:defRPr/>
            </a:pPr>
            <a:fld id="{D384A866-4B6F-44B4-943C-B90209246615}"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14350" y="685803"/>
            <a:ext cx="2057400" cy="154940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B49A51F8-FF88-42F7-8642-0CA2B9FD7435}" type="datetimeFigureOut">
              <a:rPr lang="es-MX"/>
              <a:pPr>
                <a:defRPr/>
              </a:pPr>
              <a:t>08/10/2015</a:t>
            </a:fld>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5B1DCD4C-283E-4890-AC26-4642A99CD9C4}"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Recortar y redondear rectángulo de esquina sencilla"/>
          <p:cNvSpPr/>
          <p:nvPr/>
        </p:nvSpPr>
        <p:spPr>
          <a:xfrm rot="420000" flipV="1">
            <a:off x="2374900" y="1477963"/>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Triángulo rectángulo"/>
          <p:cNvSpPr/>
          <p:nvPr/>
        </p:nvSpPr>
        <p:spPr>
          <a:xfrm rot="420000" flipV="1">
            <a:off x="6002338" y="7146925"/>
            <a:ext cx="117475" cy="2063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Forma libre"/>
          <p:cNvSpPr>
            <a:spLocks/>
          </p:cNvSpPr>
          <p:nvPr/>
        </p:nvSpPr>
        <p:spPr bwMode="auto">
          <a:xfrm flipV="1">
            <a:off x="-7938" y="7754938"/>
            <a:ext cx="6873876" cy="1389062"/>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Forma libre"/>
          <p:cNvSpPr>
            <a:spLocks/>
          </p:cNvSpPr>
          <p:nvPr/>
        </p:nvSpPr>
        <p:spPr bwMode="auto">
          <a:xfrm flipV="1">
            <a:off x="3286125" y="8293100"/>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457200" y="1569329"/>
            <a:ext cx="1659636" cy="211016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457200" y="3771713"/>
            <a:ext cx="1657350" cy="290576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CC54DA69-B770-4BAF-83BA-9A25316BE390}" type="datetimeFigureOut">
              <a:rPr lang="es-MX"/>
              <a:pPr>
                <a:defRPr/>
              </a:pPr>
              <a:t>08/10/2015</a:t>
            </a:fld>
            <a:endParaRPr lang="es-MX"/>
          </a:p>
        </p:txBody>
      </p:sp>
      <p:sp>
        <p:nvSpPr>
          <p:cNvPr id="10" name="5 Marcador de pie de página"/>
          <p:cNvSpPr>
            <a:spLocks noGrp="1"/>
          </p:cNvSpPr>
          <p:nvPr>
            <p:ph type="ftr" sz="quarter" idx="11"/>
          </p:nvPr>
        </p:nvSpPr>
        <p:spPr/>
        <p:txBody>
          <a:bodyPr/>
          <a:lstStyle>
            <a:lvl1pPr>
              <a:defRPr/>
            </a:lvl1pPr>
          </a:lstStyle>
          <a:p>
            <a:pPr>
              <a:defRPr/>
            </a:pPr>
            <a:endParaRPr lang="es-MX"/>
          </a:p>
        </p:txBody>
      </p:sp>
      <p:sp>
        <p:nvSpPr>
          <p:cNvPr id="11" name="6 Marcador de número de diapositiva"/>
          <p:cNvSpPr>
            <a:spLocks noGrp="1"/>
          </p:cNvSpPr>
          <p:nvPr>
            <p:ph type="sldNum" sz="quarter" idx="12"/>
          </p:nvPr>
        </p:nvSpPr>
        <p:spPr>
          <a:xfrm>
            <a:off x="6057900" y="8475663"/>
            <a:ext cx="457200" cy="485775"/>
          </a:xfrm>
        </p:spPr>
        <p:txBody>
          <a:bodyPr/>
          <a:lstStyle>
            <a:lvl1pPr>
              <a:defRPr/>
            </a:lvl1pPr>
          </a:lstStyle>
          <a:p>
            <a:pPr>
              <a:defRPr/>
            </a:pPr>
            <a:fld id="{8FD6BBCE-8788-4A25-A54D-0A78CCBE29C2}"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7938" y="-9525"/>
            <a:ext cx="6873876" cy="138906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Forma libre"/>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Marcador de título"/>
          <p:cNvSpPr>
            <a:spLocks noGrp="1"/>
          </p:cNvSpPr>
          <p:nvPr>
            <p:ph type="title"/>
          </p:nvPr>
        </p:nvSpPr>
        <p:spPr bwMode="auto">
          <a:xfrm>
            <a:off x="342900" y="938213"/>
            <a:ext cx="6172200" cy="1524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9" name="29 Marcador de texto"/>
          <p:cNvSpPr>
            <a:spLocks noGrp="1"/>
          </p:cNvSpPr>
          <p:nvPr>
            <p:ph type="body" idx="1"/>
          </p:nvPr>
        </p:nvSpPr>
        <p:spPr bwMode="auto">
          <a:xfrm>
            <a:off x="342900" y="2581275"/>
            <a:ext cx="6172200" cy="5851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342900" y="8475663"/>
            <a:ext cx="1600200" cy="48577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2C0C61F7-B632-4CBD-8382-44E6A32B6D8B}" type="datetimeFigureOut">
              <a:rPr lang="es-MX"/>
              <a:pPr>
                <a:defRPr/>
              </a:pPr>
              <a:t>08/10/2015</a:t>
            </a:fld>
            <a:endParaRPr lang="es-MX"/>
          </a:p>
        </p:txBody>
      </p:sp>
      <p:sp>
        <p:nvSpPr>
          <p:cNvPr id="22" name="21 Marcador de pie de página"/>
          <p:cNvSpPr>
            <a:spLocks noGrp="1"/>
          </p:cNvSpPr>
          <p:nvPr>
            <p:ph type="ftr" sz="quarter" idx="3"/>
          </p:nvPr>
        </p:nvSpPr>
        <p:spPr>
          <a:xfrm>
            <a:off x="2000250" y="8475663"/>
            <a:ext cx="2514600" cy="48577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s-MX"/>
          </a:p>
        </p:txBody>
      </p:sp>
      <p:sp>
        <p:nvSpPr>
          <p:cNvPr id="18" name="17 Marcador de número de diapositiva"/>
          <p:cNvSpPr>
            <a:spLocks noGrp="1"/>
          </p:cNvSpPr>
          <p:nvPr>
            <p:ph type="sldNum" sz="quarter" idx="4"/>
          </p:nvPr>
        </p:nvSpPr>
        <p:spPr>
          <a:xfrm>
            <a:off x="5943600" y="8475663"/>
            <a:ext cx="571500" cy="48577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230E8D9-6A92-4E4F-A206-CE8D6AD6520C}" type="slidenum">
              <a:rPr lang="es-MX"/>
              <a:pPr>
                <a:defRPr/>
              </a:pPr>
              <a:t>‹Nº›</a:t>
            </a:fld>
            <a:endParaRPr lang="es-MX"/>
          </a:p>
        </p:txBody>
      </p:sp>
      <p:grpSp>
        <p:nvGrpSpPr>
          <p:cNvPr id="1033" name="1 Grupo"/>
          <p:cNvGrpSpPr>
            <a:grpSpLocks/>
          </p:cNvGrpSpPr>
          <p:nvPr/>
        </p:nvGrpSpPr>
        <p:grpSpPr bwMode="auto">
          <a:xfrm>
            <a:off x="-14288" y="269875"/>
            <a:ext cx="6884988" cy="865188"/>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44" r:id="rId1"/>
    <p:sldLayoutId id="2147483736" r:id="rId2"/>
    <p:sldLayoutId id="2147483745" r:id="rId3"/>
    <p:sldLayoutId id="2147483737" r:id="rId4"/>
    <p:sldLayoutId id="2147483738" r:id="rId5"/>
    <p:sldLayoutId id="2147483739" r:id="rId6"/>
    <p:sldLayoutId id="2147483740" r:id="rId7"/>
    <p:sldLayoutId id="2147483741" r:id="rId8"/>
    <p:sldLayoutId id="2147483746" r:id="rId9"/>
    <p:sldLayoutId id="2147483742" r:id="rId10"/>
    <p:sldLayoutId id="2147483743"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fontAlgn="auto">
              <a:spcAft>
                <a:spcPts val="0"/>
              </a:spcAft>
              <a:defRPr/>
            </a:pPr>
            <a:r>
              <a:rPr lang="es-MX" sz="4800" dirty="0" smtClean="0"/>
              <a:t>REGLAS PARA ARGUMENTAR</a:t>
            </a:r>
            <a:endParaRPr lang="es-MX" sz="4800" dirty="0"/>
          </a:p>
        </p:txBody>
      </p:sp>
      <p:sp>
        <p:nvSpPr>
          <p:cNvPr id="14338" name="2 Subtítulo"/>
          <p:cNvSpPr>
            <a:spLocks noGrp="1"/>
          </p:cNvSpPr>
          <p:nvPr>
            <p:ph type="subTitle" idx="1"/>
          </p:nvPr>
        </p:nvSpPr>
        <p:spPr>
          <a:xfrm>
            <a:off x="400050" y="4305300"/>
            <a:ext cx="5891213" cy="2336800"/>
          </a:xfrm>
        </p:spPr>
        <p:txBody>
          <a:bodyPr/>
          <a:lstStyle/>
          <a:p>
            <a:pPr marR="0" algn="ctr"/>
            <a:r>
              <a:rPr lang="es-MX" smtClean="0"/>
              <a:t>Anthony Weston</a:t>
            </a:r>
          </a:p>
          <a:p>
            <a:pPr marR="0" algn="ctr"/>
            <a:r>
              <a:rPr lang="es-MX" i="1" smtClean="0"/>
              <a:t>Las claves de la argumentación</a:t>
            </a:r>
          </a:p>
          <a:p>
            <a:pPr marR="0" algn="ctr"/>
            <a:r>
              <a:rPr lang="es-MX" i="1" smtClean="0"/>
              <a:t>10ª ed. actualizada</a:t>
            </a:r>
          </a:p>
          <a:p>
            <a:pPr marR="0" algn="ctr"/>
            <a:r>
              <a:rPr lang="es-MX" i="1" smtClean="0"/>
              <a:t>Editorial Ariel, Barcelona, 2005.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6. Usa términos consistentes</a:t>
            </a:r>
            <a:endParaRPr lang="es-MX"/>
          </a:p>
        </p:txBody>
      </p:sp>
      <p:sp>
        <p:nvSpPr>
          <p:cNvPr id="3" name="2 Marcador de texto"/>
          <p:cNvSpPr>
            <a:spLocks noGrp="1"/>
          </p:cNvSpPr>
          <p:nvPr>
            <p:ph type="body" idx="1"/>
          </p:nvPr>
        </p:nvSpPr>
        <p:spPr>
          <a:xfrm>
            <a:off x="398463" y="3606800"/>
            <a:ext cx="5829300" cy="2012950"/>
          </a:xfrm>
        </p:spPr>
        <p:txBody>
          <a:bodyPr>
            <a:normAutofit fontScale="92500"/>
          </a:bodyPr>
          <a:lstStyle/>
          <a:p>
            <a:pPr algn="ctr" fontAlgn="auto">
              <a:spcAft>
                <a:spcPts val="0"/>
              </a:spcAft>
              <a:buClr>
                <a:schemeClr val="accent3"/>
              </a:buClr>
              <a:buFont typeface="Wingdings 2"/>
              <a:buNone/>
              <a:defRPr/>
            </a:pPr>
            <a:r>
              <a:rPr lang="es-MX" sz="3200" dirty="0" smtClean="0"/>
              <a:t>Utiliza un único grupo de términos</a:t>
            </a:r>
          </a:p>
          <a:p>
            <a:pPr algn="ctr" fontAlgn="auto">
              <a:spcAft>
                <a:spcPts val="0"/>
              </a:spcAft>
              <a:buClr>
                <a:schemeClr val="accent3"/>
              </a:buClr>
              <a:buFont typeface="Wingdings 2"/>
              <a:buNone/>
              <a:defRPr/>
            </a:pPr>
            <a:r>
              <a:rPr lang="es-MX" sz="3200" dirty="0" smtClean="0"/>
              <a:t>para cada idea</a:t>
            </a:r>
          </a:p>
          <a:p>
            <a:pPr algn="ctr" fontAlgn="auto">
              <a:spcAft>
                <a:spcPts val="0"/>
              </a:spcAft>
              <a:buClr>
                <a:schemeClr val="accent3"/>
              </a:buClr>
              <a:buFont typeface="Wingdings 2"/>
              <a:buNone/>
              <a:defRPr/>
            </a:pPr>
            <a:r>
              <a:rPr lang="es-MX" sz="3200" dirty="0" smtClean="0"/>
              <a:t>[no abuses de los sinónimos]</a:t>
            </a:r>
            <a:endParaRPr lang="es-MX"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7. Usa un único significado para cada término</a:t>
            </a:r>
            <a:endParaRPr lang="es-MX"/>
          </a:p>
        </p:txBody>
      </p:sp>
      <p:sp>
        <p:nvSpPr>
          <p:cNvPr id="24578" name="2 Marcador de texto"/>
          <p:cNvSpPr>
            <a:spLocks noGrp="1"/>
          </p:cNvSpPr>
          <p:nvPr>
            <p:ph type="body" idx="1"/>
          </p:nvPr>
        </p:nvSpPr>
        <p:spPr>
          <a:xfrm>
            <a:off x="404813" y="3563938"/>
            <a:ext cx="5829300" cy="2012950"/>
          </a:xfrm>
        </p:spPr>
        <p:txBody>
          <a:bodyPr/>
          <a:lstStyle/>
          <a:p>
            <a:r>
              <a:rPr lang="es-MX" sz="2400" smtClean="0">
                <a:latin typeface="Times New Roman" pitchFamily="18" charset="0"/>
                <a:cs typeface="Times New Roman" pitchFamily="18" charset="0"/>
              </a:rPr>
              <a:t>Evita la falacia de ambigüedad.</a:t>
            </a:r>
          </a:p>
          <a:p>
            <a:r>
              <a:rPr lang="es-MX" sz="2400" smtClean="0">
                <a:latin typeface="Times New Roman" pitchFamily="18" charset="0"/>
                <a:cs typeface="Times New Roman" pitchFamily="18" charset="0"/>
              </a:rPr>
              <a:t>Define cuidadosamente tus términos, y utilízalos como los has definido.</a:t>
            </a:r>
          </a:p>
          <a:p>
            <a:endParaRPr lang="es-MX" sz="2400" smtClean="0">
              <a:latin typeface="Times New Roman" pitchFamily="18" charset="0"/>
              <a:cs typeface="Times New Roman" pitchFamily="18" charset="0"/>
            </a:endParaRPr>
          </a:p>
          <a:p>
            <a:r>
              <a:rPr lang="es-MX" sz="2400" smtClean="0">
                <a:latin typeface="Times New Roman" pitchFamily="18" charset="0"/>
                <a:cs typeface="Times New Roman" pitchFamily="18" charset="0"/>
              </a:rPr>
              <a:t> Las mujeres y los hombres son física y emocionalmente diferentes.  Los sexos no son “iguales”.  Entonces, y por lo tanto, el derecho no debe pretender que lo seamos.</a:t>
            </a:r>
          </a:p>
          <a:p>
            <a:endParaRPr lang="es-MX" sz="2400" smtClean="0">
              <a:latin typeface="Times New Roman" pitchFamily="18" charset="0"/>
              <a:cs typeface="Times New Roman" pitchFamily="18" charset="0"/>
            </a:endParaRPr>
          </a:p>
          <a:p>
            <a:r>
              <a:rPr lang="es-MX" sz="2400" smtClean="0">
                <a:latin typeface="Times New Roman" pitchFamily="18" charset="0"/>
                <a:cs typeface="Times New Roman" pitchFamily="18" charset="0"/>
              </a:rPr>
              <a:t> Las mujeres y los hombres no son física ni emocionalmente idénticos.  Por lo tanto, las mujeres y los hombres no merecen los mismos derechos y oportunidades.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fontScale="90000"/>
          </a:bodyPr>
          <a:lstStyle/>
          <a:p>
            <a:pPr algn="ctr" fontAlgn="auto">
              <a:spcAft>
                <a:spcPts val="0"/>
              </a:spcAft>
              <a:defRPr/>
            </a:pPr>
            <a:r>
              <a:rPr lang="es-MX" dirty="0" smtClean="0"/>
              <a:t>ARGUMENTOS MEDIANTE EJEMPLOS</a:t>
            </a:r>
            <a:endParaRPr lang="es-MX" dirty="0"/>
          </a:p>
        </p:txBody>
      </p:sp>
      <p:sp>
        <p:nvSpPr>
          <p:cNvPr id="25602" name="4 Subtítulo"/>
          <p:cNvSpPr>
            <a:spLocks noGrp="1"/>
          </p:cNvSpPr>
          <p:nvPr>
            <p:ph type="subTitle" idx="1"/>
          </p:nvPr>
        </p:nvSpPr>
        <p:spPr>
          <a:xfrm>
            <a:off x="400050" y="4305300"/>
            <a:ext cx="5891213" cy="2336800"/>
          </a:xfrm>
        </p:spPr>
        <p:txBody>
          <a:bodyPr/>
          <a:lstStyle/>
          <a:p>
            <a:pPr marR="0"/>
            <a:endParaRPr lang="es-ES"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ctr" fontAlgn="auto">
              <a:spcAft>
                <a:spcPts val="0"/>
              </a:spcAft>
              <a:defRPr/>
            </a:pPr>
            <a:r>
              <a:rPr lang="es-MX" smtClean="0"/>
              <a:t>Un argumento</a:t>
            </a:r>
            <a:endParaRPr lang="es-MX"/>
          </a:p>
        </p:txBody>
      </p:sp>
      <p:sp>
        <p:nvSpPr>
          <p:cNvPr id="26626" name="4 Marcador de texto"/>
          <p:cNvSpPr>
            <a:spLocks noGrp="1"/>
          </p:cNvSpPr>
          <p:nvPr>
            <p:ph type="body" idx="1"/>
          </p:nvPr>
        </p:nvSpPr>
        <p:spPr>
          <a:xfrm>
            <a:off x="398463" y="3606800"/>
            <a:ext cx="5829300" cy="2012950"/>
          </a:xfrm>
        </p:spPr>
        <p:txBody>
          <a:bodyPr/>
          <a:lstStyle/>
          <a:p>
            <a:r>
              <a:rPr lang="es-MX" sz="2800" smtClean="0"/>
              <a:t>Julieta , en la obra de Shakespeare, aún no tenía catorce años.</a:t>
            </a:r>
          </a:p>
          <a:p>
            <a:r>
              <a:rPr lang="es-MX" sz="2800" smtClean="0"/>
              <a:t>Las mujeres judías, durante la Edad Media, estaban casadas normalmente a los trece años.</a:t>
            </a:r>
          </a:p>
          <a:p>
            <a:r>
              <a:rPr lang="es-MX" sz="2800" smtClean="0"/>
              <a:t>Muchas mujeres romanas , durante el Imperio Romano, estaban casadas a los trece años o incluso más jóvenes.</a:t>
            </a:r>
          </a:p>
          <a:p>
            <a:endParaRPr lang="es-MX" sz="2800" smtClean="0"/>
          </a:p>
          <a:p>
            <a:r>
              <a:rPr lang="es-MX" sz="2800" smtClean="0"/>
              <a:t>Por tanto,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Recuerda </a:t>
            </a:r>
            <a:endParaRPr lang="es-MX"/>
          </a:p>
        </p:txBody>
      </p:sp>
      <p:sp>
        <p:nvSpPr>
          <p:cNvPr id="27650" name="2 Marcador de texto"/>
          <p:cNvSpPr>
            <a:spLocks noGrp="1"/>
          </p:cNvSpPr>
          <p:nvPr>
            <p:ph type="body" idx="1"/>
          </p:nvPr>
        </p:nvSpPr>
        <p:spPr>
          <a:xfrm>
            <a:off x="398463" y="3606800"/>
            <a:ext cx="5829300" cy="2012950"/>
          </a:xfrm>
        </p:spPr>
        <p:txBody>
          <a:bodyPr/>
          <a:lstStyle/>
          <a:p>
            <a:r>
              <a:rPr lang="es-MX" sz="2800" smtClean="0"/>
              <a:t>Los ejemplos deben ser ciertos (ve la Regla 3).</a:t>
            </a:r>
          </a:p>
          <a:p>
            <a:endParaRPr lang="es-MX" sz="2800" smtClean="0"/>
          </a:p>
          <a:p>
            <a:r>
              <a:rPr lang="es-MX" sz="2800" smtClean="0"/>
              <a:t>Ahora bien, suponiendo que los ejemplos son ciertos, sigue las siguientes reglas.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8. Usa más de un  caso o ejemplo</a:t>
            </a:r>
            <a:endParaRPr lang="es-MX"/>
          </a:p>
        </p:txBody>
      </p:sp>
      <p:sp>
        <p:nvSpPr>
          <p:cNvPr id="28674" name="2 Marcador de texto"/>
          <p:cNvSpPr>
            <a:spLocks noGrp="1"/>
          </p:cNvSpPr>
          <p:nvPr>
            <p:ph type="body" idx="1"/>
          </p:nvPr>
        </p:nvSpPr>
        <p:spPr>
          <a:xfrm>
            <a:off x="549275" y="4140200"/>
            <a:ext cx="5678488" cy="1479550"/>
          </a:xfrm>
        </p:spPr>
        <p:txBody>
          <a:bodyPr/>
          <a:lstStyle/>
          <a:p>
            <a:r>
              <a:rPr lang="es-MX" sz="2400" smtClean="0"/>
              <a:t>No debemos generalizar a partir de un solo caso o ejemplo.</a:t>
            </a:r>
          </a:p>
          <a:p>
            <a:endParaRPr lang="es-MX" sz="2400" smtClean="0"/>
          </a:p>
          <a:p>
            <a:r>
              <a:rPr lang="es-MX" sz="2400" smtClean="0"/>
              <a:t>Dado un universo pequeño,  para generalizar examina todos o casi todos los casos o ejemplos.</a:t>
            </a:r>
          </a:p>
          <a:p>
            <a:endParaRPr lang="es-MX" sz="2400" smtClean="0"/>
          </a:p>
          <a:p>
            <a:r>
              <a:rPr lang="es-MX" sz="2400" smtClean="0"/>
              <a:t>Dado un universo grande, selecciona una muestra.</a:t>
            </a:r>
          </a:p>
          <a:p>
            <a:endParaRPr lang="es-MX" sz="2400" smtClean="0"/>
          </a:p>
          <a:p>
            <a:r>
              <a:rPr lang="es-MX" sz="2400" smtClean="0"/>
              <a:t>A mayor  tamaño del universo, mayor debe ser el número de casos o ejemplos.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9. Utiliza ejemplos (casos, muestras) representativos</a:t>
            </a:r>
            <a:endParaRPr lang="es-MX"/>
          </a:p>
        </p:txBody>
      </p:sp>
      <p:sp>
        <p:nvSpPr>
          <p:cNvPr id="29698" name="2 Marcador de texto"/>
          <p:cNvSpPr>
            <a:spLocks noGrp="1"/>
          </p:cNvSpPr>
          <p:nvPr>
            <p:ph type="body" idx="1"/>
          </p:nvPr>
        </p:nvSpPr>
        <p:spPr>
          <a:xfrm>
            <a:off x="398463" y="3606800"/>
            <a:ext cx="5829300" cy="2012950"/>
          </a:xfrm>
        </p:spPr>
        <p:txBody>
          <a:bodyPr/>
          <a:lstStyle/>
          <a:p>
            <a:r>
              <a:rPr lang="es-MX" smtClean="0"/>
              <a:t>No confíes sólo en el primer ejemplo que te venga “a la cabeza”.</a:t>
            </a:r>
          </a:p>
          <a:p>
            <a:r>
              <a:rPr lang="es-MX" smtClean="0"/>
              <a:t>Normalmente, tal tipo de ejemplos será de ejemplos sesgados.</a:t>
            </a:r>
          </a:p>
          <a:p>
            <a:r>
              <a:rPr lang="es-MX" smtClean="0"/>
              <a:t>Lee e investiga.</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Ejemplo: la edad de Julieta</a:t>
            </a:r>
            <a:endParaRPr lang="es-MX"/>
          </a:p>
        </p:txBody>
      </p:sp>
      <p:sp>
        <p:nvSpPr>
          <p:cNvPr id="30722" name="2 Marcador de texto"/>
          <p:cNvSpPr>
            <a:spLocks noGrp="1"/>
          </p:cNvSpPr>
          <p:nvPr>
            <p:ph type="body" idx="1"/>
          </p:nvPr>
        </p:nvSpPr>
        <p:spPr>
          <a:xfrm>
            <a:off x="398463" y="3606800"/>
            <a:ext cx="5829300" cy="2012950"/>
          </a:xfrm>
        </p:spPr>
        <p:txBody>
          <a:bodyPr/>
          <a:lstStyle/>
          <a:p>
            <a:r>
              <a:rPr lang="es-MX" sz="2400" smtClean="0"/>
              <a:t>Sra. Capuleto (madre de Julieta):</a:t>
            </a:r>
          </a:p>
          <a:p>
            <a:r>
              <a:rPr lang="es-MX" sz="2400" smtClean="0"/>
              <a:t>“Piensa ya en el matrimonio; otras más jóvenes que tú, aquí en Verona, señoras de gran estima, ya son madres.  En lo que a mí respecta, yo era tu madre ya por los mismos años en que tú ahora sigues virgen”</a:t>
            </a:r>
          </a:p>
          <a:p>
            <a:r>
              <a:rPr lang="es-MX" sz="2400" smtClean="0"/>
              <a:t>Shakespeare, </a:t>
            </a:r>
            <a:r>
              <a:rPr lang="es-MX" sz="2400" i="1" smtClean="0"/>
              <a:t>Romeo y Julieta </a:t>
            </a:r>
            <a:r>
              <a:rPr lang="es-MX" sz="2400" smtClean="0"/>
              <a:t> I, III. (</a:t>
            </a:r>
            <a:r>
              <a:rPr lang="es-MX" sz="2400" i="1" smtClean="0"/>
              <a:t>The Complete Works of William Shakespeare</a:t>
            </a:r>
            <a:r>
              <a:rPr lang="es-MX" sz="2400" smtClean="0"/>
              <a:t>, Avenel Books, New York, 1975.  p.  1016 a).</a:t>
            </a:r>
          </a:p>
          <a:p>
            <a:r>
              <a:rPr lang="es-MX" sz="2400" smtClean="0"/>
              <a:t>Mi traducción.</a:t>
            </a:r>
          </a:p>
          <a:p>
            <a:endParaRPr lang="es-MX" sz="24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10. Ten en cuenta la información de trasfondo</a:t>
            </a:r>
            <a:endParaRPr lang="es-MX"/>
          </a:p>
        </p:txBody>
      </p:sp>
      <p:sp>
        <p:nvSpPr>
          <p:cNvPr id="31746" name="2 Marcador de texto"/>
          <p:cNvSpPr>
            <a:spLocks noGrp="1"/>
          </p:cNvSpPr>
          <p:nvPr>
            <p:ph type="body" idx="1"/>
          </p:nvPr>
        </p:nvSpPr>
        <p:spPr>
          <a:xfrm>
            <a:off x="398463" y="3606800"/>
            <a:ext cx="5829300" cy="2012950"/>
          </a:xfrm>
        </p:spPr>
        <p:txBody>
          <a:bodyPr/>
          <a:lstStyle/>
          <a:p>
            <a:r>
              <a:rPr lang="es-MX" sz="2800" smtClean="0"/>
              <a:t>Varias docenas de barcos y aviones han desaparecido misteriosamente en el Triángulo de las Bermudas…</a:t>
            </a:r>
          </a:p>
          <a:p>
            <a:endParaRPr lang="es-MX" sz="2800" smtClean="0"/>
          </a:p>
          <a:p>
            <a:r>
              <a:rPr lang="es-MX" sz="2800" smtClean="0"/>
              <a:t>¡Cuidado con los argumentos del tipo: “conozco a una persona que”!</a:t>
            </a:r>
          </a:p>
          <a:p>
            <a:endParaRPr lang="es-MX" sz="2800" smtClean="0"/>
          </a:p>
          <a:p>
            <a:r>
              <a:rPr lang="es-MX" sz="2800" smtClean="0"/>
              <a:t>Examina las proporciones subyacentes [los porcentajes pueden ser engañosos].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11. Busca y examina contraejemplos</a:t>
            </a:r>
            <a:endParaRPr lang="es-MX"/>
          </a:p>
        </p:txBody>
      </p:sp>
      <p:sp>
        <p:nvSpPr>
          <p:cNvPr id="32770" name="2 Marcador de texto"/>
          <p:cNvSpPr>
            <a:spLocks noGrp="1"/>
          </p:cNvSpPr>
          <p:nvPr>
            <p:ph type="body" idx="1"/>
          </p:nvPr>
        </p:nvSpPr>
        <p:spPr>
          <a:xfrm>
            <a:off x="398463" y="3606800"/>
            <a:ext cx="5829300" cy="2012950"/>
          </a:xfrm>
        </p:spPr>
        <p:txBody>
          <a:bodyPr/>
          <a:lstStyle/>
          <a:p>
            <a:r>
              <a:rPr lang="es-MX" sz="2800" smtClean="0"/>
              <a:t>Pueden llevarte a cambiar tu conclusión.</a:t>
            </a:r>
          </a:p>
          <a:p>
            <a:r>
              <a:rPr lang="es-MX" sz="2800" smtClean="0"/>
              <a:t>Trata de cuestionar el contraejemplo.</a:t>
            </a:r>
          </a:p>
          <a:p>
            <a:r>
              <a:rPr lang="es-MX" sz="2800" smtClean="0"/>
              <a:t>El contraejemplo podría confirmar tu conclusión [“más a mi favor”].</a:t>
            </a:r>
          </a:p>
          <a:p>
            <a:r>
              <a:rPr lang="es-MX" sz="2800" smtClean="0"/>
              <a:t>Busca contraejemplos para (a) evaluar tus propios argumentos, y (b) para evaluar los argumentos de otros.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pPr algn="ctr" fontAlgn="auto">
              <a:spcAft>
                <a:spcPts val="0"/>
              </a:spcAft>
              <a:defRPr/>
            </a:pPr>
            <a:r>
              <a:rPr lang="es-MX" dirty="0" smtClean="0"/>
              <a:t>1. Distingue entre premisas y conclusión</a:t>
            </a:r>
            <a:endParaRPr lang="es-MX" dirty="0"/>
          </a:p>
        </p:txBody>
      </p:sp>
      <p:sp>
        <p:nvSpPr>
          <p:cNvPr id="3" name="2 Marcador de contenido"/>
          <p:cNvSpPr>
            <a:spLocks noGrp="1"/>
          </p:cNvSpPr>
          <p:nvPr>
            <p:ph type="subTitle" idx="1"/>
          </p:nvPr>
        </p:nvSpPr>
        <p:spPr>
          <a:xfrm>
            <a:off x="400050" y="4305300"/>
            <a:ext cx="5891213" cy="2336800"/>
          </a:xfrm>
        </p:spPr>
        <p:txBody>
          <a:bodyPr>
            <a:normAutofit/>
          </a:bodyPr>
          <a:lstStyle/>
          <a:p>
            <a:pPr marR="0">
              <a:lnSpc>
                <a:spcPct val="80000"/>
              </a:lnSpc>
            </a:pPr>
            <a:endParaRPr lang="es-MX" sz="700" smtClean="0"/>
          </a:p>
          <a:p>
            <a:pPr marR="0" algn="ctr">
              <a:lnSpc>
                <a:spcPct val="80000"/>
              </a:lnSpc>
            </a:pPr>
            <a:r>
              <a:rPr lang="es-MX" sz="2800" smtClean="0">
                <a:latin typeface="Times New Roman" pitchFamily="18" charset="0"/>
                <a:cs typeface="Times New Roman" pitchFamily="18" charset="0"/>
              </a:rPr>
              <a:t>¿Qué quiero probar? ¿cuál es mi conclusión?</a:t>
            </a:r>
          </a:p>
          <a:p>
            <a:pPr marR="0">
              <a:lnSpc>
                <a:spcPct val="80000"/>
              </a:lnSpc>
            </a:pPr>
            <a:endParaRPr lang="es-MX" sz="2800" smtClean="0">
              <a:latin typeface="Times New Roman" pitchFamily="18" charset="0"/>
              <a:cs typeface="Times New Roman" pitchFamily="18" charset="0"/>
            </a:endParaRPr>
          </a:p>
          <a:p>
            <a:pPr marR="0" algn="ctr">
              <a:lnSpc>
                <a:spcPct val="80000"/>
              </a:lnSpc>
            </a:pPr>
            <a:r>
              <a:rPr lang="es-MX" sz="2800" smtClean="0">
                <a:latin typeface="Times New Roman" pitchFamily="18" charset="0"/>
                <a:cs typeface="Times New Roman" pitchFamily="18" charset="0"/>
              </a:rPr>
              <a:t>¿Qué razones o premisas daré a favor de lo que quiero probar (a favor de mi conclusión)?</a:t>
            </a:r>
          </a:p>
          <a:p>
            <a:pPr marR="0">
              <a:lnSpc>
                <a:spcPct val="80000"/>
              </a:lnSpc>
            </a:pPr>
            <a:endParaRPr lang="es-MX" sz="2800" smtClean="0">
              <a:latin typeface="Times New Roman" pitchFamily="18" charset="0"/>
              <a:cs typeface="Times New Roman" pitchFamily="18" charset="0"/>
            </a:endParaRPr>
          </a:p>
          <a:p>
            <a:pPr marR="0" algn="ctr">
              <a:lnSpc>
                <a:spcPct val="80000"/>
              </a:lnSpc>
            </a:pPr>
            <a:r>
              <a:rPr lang="es-MX" sz="2800" smtClean="0">
                <a:latin typeface="Times New Roman" pitchFamily="18" charset="0"/>
                <a:cs typeface="Times New Roman" pitchFamily="18" charset="0"/>
              </a:rPr>
              <a:t>Ejemplo 1: Es bueno ser optimista.  No resulta de mucha utilidad ser de otra manera. (Winston Churchill)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fontScale="90000"/>
          </a:bodyPr>
          <a:lstStyle/>
          <a:p>
            <a:pPr algn="ctr" fontAlgn="auto">
              <a:spcAft>
                <a:spcPts val="0"/>
              </a:spcAft>
              <a:defRPr/>
            </a:pPr>
            <a:r>
              <a:rPr lang="es-MX" dirty="0" smtClean="0"/>
              <a:t>ARGUMENTOS POR ANALOGÍA</a:t>
            </a:r>
            <a:br>
              <a:rPr lang="es-MX" dirty="0" smtClean="0"/>
            </a:br>
            <a:endParaRPr lang="es-MX" dirty="0"/>
          </a:p>
        </p:txBody>
      </p:sp>
      <p:sp>
        <p:nvSpPr>
          <p:cNvPr id="33794" name="4 Subtítulo"/>
          <p:cNvSpPr>
            <a:spLocks noGrp="1"/>
          </p:cNvSpPr>
          <p:nvPr>
            <p:ph type="subTitle" idx="1"/>
          </p:nvPr>
        </p:nvSpPr>
        <p:spPr>
          <a:xfrm>
            <a:off x="400050" y="4305300"/>
            <a:ext cx="5891213" cy="2336800"/>
          </a:xfrm>
        </p:spPr>
        <p:txBody>
          <a:bodyPr/>
          <a:lstStyle/>
          <a:p>
            <a:pPr marR="0"/>
            <a:endParaRPr lang="es-E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MX" smtClean="0"/>
              <a:t>De un ejemplo específico a otro ejemplo</a:t>
            </a:r>
            <a:endParaRPr lang="es-MX"/>
          </a:p>
        </p:txBody>
      </p:sp>
      <p:sp>
        <p:nvSpPr>
          <p:cNvPr id="34818" name="3 Marcador de texto"/>
          <p:cNvSpPr>
            <a:spLocks noGrp="1"/>
          </p:cNvSpPr>
          <p:nvPr>
            <p:ph type="body" idx="1"/>
          </p:nvPr>
        </p:nvSpPr>
        <p:spPr>
          <a:xfrm>
            <a:off x="398463" y="3606800"/>
            <a:ext cx="5829300" cy="2012950"/>
          </a:xfrm>
        </p:spPr>
        <p:txBody>
          <a:bodyPr/>
          <a:lstStyle/>
          <a:p>
            <a:pPr marL="457200" indent="-457200">
              <a:buFont typeface="Wingdings 2" pitchFamily="18" charset="2"/>
              <a:buAutoNum type="arabicPeriod"/>
            </a:pPr>
            <a:r>
              <a:rPr lang="es-MX" sz="2800" smtClean="0"/>
              <a:t>La gente lleva su coche a arreglar y a revisar cada pocos meses sin chistar.  ¿Y por qué no prodigan los mismos cuidados a su propio cuerpo?</a:t>
            </a:r>
          </a:p>
          <a:p>
            <a:pPr marL="457200" indent="-457200">
              <a:buFont typeface="Wingdings 2" pitchFamily="18" charset="2"/>
              <a:buAutoNum type="arabicPeriod"/>
            </a:pPr>
            <a:r>
              <a:rPr lang="es-MX" sz="2800" smtClean="0"/>
              <a:t>Del “derecho de descubrimiento” de América al “derecho de descubrimiento” de Italia.</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12. La </a:t>
            </a:r>
            <a:r>
              <a:rPr lang="es-MX" err="1" smtClean="0"/>
              <a:t>similaridad</a:t>
            </a:r>
            <a:r>
              <a:rPr lang="es-MX" smtClean="0"/>
              <a:t> debe ser relevante</a:t>
            </a:r>
            <a:endParaRPr lang="es-MX"/>
          </a:p>
        </p:txBody>
      </p:sp>
      <p:sp>
        <p:nvSpPr>
          <p:cNvPr id="3" name="2 Marcador de texto"/>
          <p:cNvSpPr>
            <a:spLocks noGrp="1"/>
          </p:cNvSpPr>
          <p:nvPr>
            <p:ph type="body" idx="1"/>
          </p:nvPr>
        </p:nvSpPr>
        <p:spPr>
          <a:xfrm>
            <a:off x="404813" y="3563938"/>
            <a:ext cx="5829300" cy="2012950"/>
          </a:xfrm>
        </p:spPr>
        <p:txBody>
          <a:bodyPr>
            <a:normAutofit fontScale="25000" lnSpcReduction="20000"/>
          </a:bodyPr>
          <a:lstStyle/>
          <a:p>
            <a:pPr fontAlgn="auto">
              <a:spcAft>
                <a:spcPts val="0"/>
              </a:spcAft>
              <a:buClr>
                <a:schemeClr val="accent3"/>
              </a:buClr>
              <a:buFont typeface="Wingdings 2"/>
              <a:buNone/>
              <a:defRPr/>
            </a:pPr>
            <a:r>
              <a:rPr lang="es-MX" sz="11200" dirty="0" smtClean="0"/>
              <a:t>Las casas hermosas y bien construidas deben tener  “creadores”: diseñadores y constructores inteligentes.</a:t>
            </a:r>
          </a:p>
          <a:p>
            <a:pPr fontAlgn="auto">
              <a:spcAft>
                <a:spcPts val="0"/>
              </a:spcAft>
              <a:buClr>
                <a:schemeClr val="accent3"/>
              </a:buClr>
              <a:buFont typeface="Wingdings 2"/>
              <a:buNone/>
              <a:defRPr/>
            </a:pPr>
            <a:r>
              <a:rPr lang="es-MX" sz="11200" dirty="0" smtClean="0"/>
              <a:t>El mundo es similar a una casa hermosa y bien construida.</a:t>
            </a:r>
          </a:p>
          <a:p>
            <a:pPr fontAlgn="auto">
              <a:spcAft>
                <a:spcPts val="0"/>
              </a:spcAft>
              <a:buClr>
                <a:schemeClr val="accent3"/>
              </a:buClr>
              <a:buFont typeface="Wingdings 2"/>
              <a:buNone/>
              <a:defRPr/>
            </a:pPr>
            <a:r>
              <a:rPr lang="es-MX" sz="11200" dirty="0" smtClean="0"/>
              <a:t>Por tanto, el mundo también debe tener un “creador”, un diseñador  y constructor inteligente.</a:t>
            </a:r>
          </a:p>
          <a:p>
            <a:pPr fontAlgn="auto">
              <a:spcAft>
                <a:spcPts val="0"/>
              </a:spcAft>
              <a:buClr>
                <a:schemeClr val="accent3"/>
              </a:buClr>
              <a:buFont typeface="Wingdings 2"/>
              <a:buNone/>
              <a:defRPr/>
            </a:pPr>
            <a:endParaRPr lang="es-MX"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p:txBody>
          <a:bodyPr/>
          <a:lstStyle/>
          <a:p>
            <a:pPr algn="ctr" fontAlgn="auto">
              <a:spcAft>
                <a:spcPts val="0"/>
              </a:spcAft>
              <a:defRPr/>
            </a:pPr>
            <a:r>
              <a:rPr lang="es-MX" dirty="0" smtClean="0"/>
              <a:t>ARGUMENTOS DE AUTORIDAD</a:t>
            </a:r>
            <a:endParaRPr lang="es-MX" dirty="0"/>
          </a:p>
        </p:txBody>
      </p:sp>
      <p:sp>
        <p:nvSpPr>
          <p:cNvPr id="36866" name="6 Subtítulo"/>
          <p:cNvSpPr>
            <a:spLocks noGrp="1"/>
          </p:cNvSpPr>
          <p:nvPr>
            <p:ph type="subTitle" idx="1"/>
          </p:nvPr>
        </p:nvSpPr>
        <p:spPr>
          <a:xfrm>
            <a:off x="400050" y="4305300"/>
            <a:ext cx="5891213" cy="2336800"/>
          </a:xfrm>
        </p:spPr>
        <p:txBody>
          <a:bodyPr/>
          <a:lstStyle/>
          <a:p>
            <a:pPr marR="0"/>
            <a:endParaRPr lang="es-MX"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ctr" fontAlgn="auto">
              <a:spcAft>
                <a:spcPts val="0"/>
              </a:spcAft>
              <a:defRPr/>
            </a:pPr>
            <a:r>
              <a:rPr lang="es-MX" smtClean="0"/>
              <a:t>13. Las fuentes deben ser citadas</a:t>
            </a:r>
            <a:endParaRPr lang="es-MX"/>
          </a:p>
        </p:txBody>
      </p:sp>
      <p:sp>
        <p:nvSpPr>
          <p:cNvPr id="5" name="4 Marcador de texto"/>
          <p:cNvSpPr>
            <a:spLocks noGrp="1"/>
          </p:cNvSpPr>
          <p:nvPr>
            <p:ph type="body" idx="1"/>
          </p:nvPr>
        </p:nvSpPr>
        <p:spPr>
          <a:xfrm>
            <a:off x="398463" y="3606800"/>
            <a:ext cx="5829300" cy="2012950"/>
          </a:xfrm>
        </p:spPr>
        <p:txBody>
          <a:bodyPr>
            <a:normAutofit fontScale="92500" lnSpcReduction="10000"/>
          </a:bodyPr>
          <a:lstStyle/>
          <a:p>
            <a:pPr fontAlgn="auto">
              <a:spcAft>
                <a:spcPts val="0"/>
              </a:spcAft>
              <a:buClr>
                <a:schemeClr val="accent3"/>
              </a:buClr>
              <a:buFont typeface="Wingdings 2"/>
              <a:buNone/>
              <a:defRPr/>
            </a:pPr>
            <a:r>
              <a:rPr lang="es-MX" sz="3600" dirty="0" smtClean="0"/>
              <a:t>Selecciona un estilo aceptado para citar, y usa sólo ese estilo a lo largo de todo tu ensayo o trabajo.</a:t>
            </a:r>
            <a:endParaRPr lang="es-MX" sz="3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14. Recurre a fuentes bien informadas</a:t>
            </a:r>
            <a:endParaRPr lang="es-MX"/>
          </a:p>
        </p:txBody>
      </p:sp>
      <p:sp>
        <p:nvSpPr>
          <p:cNvPr id="38914" name="2 Marcador de texto"/>
          <p:cNvSpPr>
            <a:spLocks noGrp="1"/>
          </p:cNvSpPr>
          <p:nvPr>
            <p:ph type="body" idx="1"/>
          </p:nvPr>
        </p:nvSpPr>
        <p:spPr>
          <a:xfrm>
            <a:off x="398463" y="3606800"/>
            <a:ext cx="5829300" cy="2012950"/>
          </a:xfrm>
        </p:spPr>
        <p:txBody>
          <a:bodyPr/>
          <a:lstStyle/>
          <a:p>
            <a:r>
              <a:rPr lang="es-MX" sz="2800" smtClean="0"/>
              <a:t>No toda fuente bien informada es “una autoridad”.</a:t>
            </a:r>
          </a:p>
          <a:p>
            <a:r>
              <a:rPr lang="es-MX" sz="2800" smtClean="0"/>
              <a:t>Los conocimientos de las autoridades  pueden ser imperfectos.</a:t>
            </a:r>
          </a:p>
          <a:p>
            <a:r>
              <a:rPr lang="es-MX" sz="2800" smtClean="0"/>
              <a:t>Desconfía de las supuestas autoridades que pretenden saber lo que de ninguna manera pueden saber.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15. Tus fuentes deben ser imparciales</a:t>
            </a:r>
            <a:endParaRPr lang="es-MX"/>
          </a:p>
        </p:txBody>
      </p:sp>
      <p:sp>
        <p:nvSpPr>
          <p:cNvPr id="39938" name="2 Marcador de texto"/>
          <p:cNvSpPr>
            <a:spLocks noGrp="1"/>
          </p:cNvSpPr>
          <p:nvPr>
            <p:ph type="body" idx="1"/>
          </p:nvPr>
        </p:nvSpPr>
        <p:spPr>
          <a:xfrm>
            <a:off x="404813" y="3563938"/>
            <a:ext cx="5829300" cy="2012950"/>
          </a:xfrm>
        </p:spPr>
        <p:txBody>
          <a:bodyPr/>
          <a:lstStyle/>
          <a:p>
            <a:r>
              <a:rPr lang="es-MX" sz="2400" smtClean="0"/>
              <a:t>Desconfía de quien tiene mucho que perder, como una buena fuente de información.</a:t>
            </a:r>
          </a:p>
          <a:p>
            <a:r>
              <a:rPr lang="es-MX" sz="2400" smtClean="0"/>
              <a:t>Desconfía de los grupos de interés.</a:t>
            </a:r>
          </a:p>
          <a:p>
            <a:r>
              <a:rPr lang="es-MX" sz="2400" smtClean="0"/>
              <a:t>Desconfía del fabricante de un producto.</a:t>
            </a:r>
          </a:p>
          <a:p>
            <a:endParaRPr lang="es-MX" sz="2400" smtClean="0"/>
          </a:p>
          <a:p>
            <a:r>
              <a:rPr lang="es-MX" sz="2400" smtClean="0"/>
              <a:t>Todos ellos te pueden dar información sesgada.</a:t>
            </a:r>
          </a:p>
          <a:p>
            <a:endParaRPr lang="es-MX" sz="2400" smtClean="0"/>
          </a:p>
          <a:p>
            <a:r>
              <a:rPr lang="es-MX" sz="2400" smtClean="0"/>
              <a:t>Consulta fuentes genuinamente independientes.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16. Comprueba las fuentes</a:t>
            </a:r>
            <a:endParaRPr lang="es-MX"/>
          </a:p>
        </p:txBody>
      </p:sp>
      <p:sp>
        <p:nvSpPr>
          <p:cNvPr id="40962" name="2 Marcador de texto"/>
          <p:cNvSpPr>
            <a:spLocks noGrp="1"/>
          </p:cNvSpPr>
          <p:nvPr>
            <p:ph type="body" idx="1"/>
          </p:nvPr>
        </p:nvSpPr>
        <p:spPr>
          <a:xfrm>
            <a:off x="398463" y="3606800"/>
            <a:ext cx="5829300" cy="2012950"/>
          </a:xfrm>
        </p:spPr>
        <p:txBody>
          <a:bodyPr/>
          <a:lstStyle/>
          <a:p>
            <a:r>
              <a:rPr lang="es-MX" sz="2400" smtClean="0"/>
              <a:t>Cuando no hay acuerdo entre expertos,  busca la opinión de otras personas  u organizaciones calificadas e  imparciales.</a:t>
            </a:r>
          </a:p>
          <a:p>
            <a:endParaRPr lang="es-MX" sz="2400" smtClean="0"/>
          </a:p>
          <a:p>
            <a:r>
              <a:rPr lang="es-MX" sz="2400" smtClean="0"/>
              <a:t>Cuando no hay acuerdo en cuestiones filosóficas o éticas, no basta citar otras fuentes.  Hay que analizar los argumentos.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17. No descalifiques las fuentes con ataques personales</a:t>
            </a:r>
            <a:endParaRPr lang="es-MX"/>
          </a:p>
        </p:txBody>
      </p:sp>
      <p:sp>
        <p:nvSpPr>
          <p:cNvPr id="41986" name="2 Marcador de texto"/>
          <p:cNvSpPr>
            <a:spLocks noGrp="1"/>
          </p:cNvSpPr>
          <p:nvPr>
            <p:ph type="body" idx="1"/>
          </p:nvPr>
        </p:nvSpPr>
        <p:spPr>
          <a:xfrm>
            <a:off x="398463" y="3606800"/>
            <a:ext cx="5829300" cy="2012950"/>
          </a:xfrm>
        </p:spPr>
        <p:txBody>
          <a:bodyPr/>
          <a:lstStyle/>
          <a:p>
            <a:r>
              <a:rPr lang="es-MX" sz="2800" smtClean="0"/>
              <a:t>Recuerda las variantes de la falacia </a:t>
            </a:r>
            <a:r>
              <a:rPr lang="es-MX" sz="2800" i="1" smtClean="0"/>
              <a:t>ad hominem </a:t>
            </a:r>
            <a:r>
              <a:rPr lang="es-MX" sz="2800" smtClean="0"/>
              <a:t>o contra la persona.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fontScale="90000"/>
          </a:bodyPr>
          <a:lstStyle/>
          <a:p>
            <a:pPr algn="ctr" fontAlgn="auto">
              <a:spcAft>
                <a:spcPts val="0"/>
              </a:spcAft>
              <a:defRPr/>
            </a:pPr>
            <a:r>
              <a:rPr lang="es-MX" dirty="0" smtClean="0"/>
              <a:t>ARGUMENTOS ACERCA DE LAS CAUSAS</a:t>
            </a:r>
            <a:endParaRPr lang="es-MX" dirty="0"/>
          </a:p>
        </p:txBody>
      </p:sp>
      <p:sp>
        <p:nvSpPr>
          <p:cNvPr id="43010" name="4 Subtítulo"/>
          <p:cNvSpPr>
            <a:spLocks noGrp="1"/>
          </p:cNvSpPr>
          <p:nvPr>
            <p:ph type="subTitle" idx="1"/>
          </p:nvPr>
        </p:nvSpPr>
        <p:spPr>
          <a:xfrm>
            <a:off x="400050" y="4305300"/>
            <a:ext cx="5891213" cy="2336800"/>
          </a:xfrm>
        </p:spPr>
        <p:txBody>
          <a:bodyPr/>
          <a:lstStyle/>
          <a:p>
            <a:pPr marR="0"/>
            <a:endParaRPr lang="es-E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ctr" fontAlgn="auto">
              <a:spcAft>
                <a:spcPts val="0"/>
              </a:spcAft>
              <a:defRPr/>
            </a:pPr>
            <a:r>
              <a:rPr lang="es-MX" smtClean="0"/>
              <a:t>Ejemplo 2</a:t>
            </a:r>
            <a:endParaRPr lang="es-MX"/>
          </a:p>
        </p:txBody>
      </p:sp>
      <p:sp>
        <p:nvSpPr>
          <p:cNvPr id="9" name="8 Marcador de texto"/>
          <p:cNvSpPr>
            <a:spLocks noGrp="1"/>
          </p:cNvSpPr>
          <p:nvPr>
            <p:ph type="body" idx="1"/>
          </p:nvPr>
        </p:nvSpPr>
        <p:spPr>
          <a:xfrm>
            <a:off x="398463" y="3606800"/>
            <a:ext cx="5829300" cy="2012950"/>
          </a:xfrm>
        </p:spPr>
        <p:txBody>
          <a:bodyPr>
            <a:normAutofit fontScale="25000" lnSpcReduction="20000"/>
          </a:bodyPr>
          <a:lstStyle/>
          <a:p>
            <a:pPr fontAlgn="auto">
              <a:spcAft>
                <a:spcPts val="0"/>
              </a:spcAft>
              <a:buClr>
                <a:schemeClr val="accent3"/>
              </a:buClr>
              <a:buFont typeface="Wingdings 2"/>
              <a:buNone/>
              <a:defRPr/>
            </a:pPr>
            <a:r>
              <a:rPr lang="es-MX" sz="11200" dirty="0" smtClean="0">
                <a:latin typeface="Times New Roman" pitchFamily="18" charset="0"/>
                <a:cs typeface="Times New Roman" pitchFamily="18" charset="0"/>
              </a:rPr>
              <a:t>Un perro estaba encerrado en los establos, y, sin embargo, aunque alguien había estado allí y había sacado un caballo, no había ladrado.  Es obvio que el visitante era alguien a quien el perro conocía bien…</a:t>
            </a:r>
          </a:p>
          <a:p>
            <a:pPr fontAlgn="auto">
              <a:spcAft>
                <a:spcPts val="0"/>
              </a:spcAft>
              <a:buClr>
                <a:schemeClr val="accent3"/>
              </a:buClr>
              <a:buFont typeface="Wingdings 2"/>
              <a:buNone/>
              <a:defRPr/>
            </a:pPr>
            <a:endParaRPr lang="es-MX" sz="11200" dirty="0" smtClean="0">
              <a:latin typeface="Times New Roman" pitchFamily="18" charset="0"/>
              <a:cs typeface="Times New Roman" pitchFamily="18" charset="0"/>
            </a:endParaRPr>
          </a:p>
          <a:p>
            <a:pPr fontAlgn="auto">
              <a:spcAft>
                <a:spcPts val="0"/>
              </a:spcAft>
              <a:buClr>
                <a:schemeClr val="accent3"/>
              </a:buClr>
              <a:buFont typeface="Wingdings 2"/>
              <a:buNone/>
              <a:defRPr/>
            </a:pPr>
            <a:r>
              <a:rPr lang="es-MX" sz="11200" dirty="0" smtClean="0">
                <a:latin typeface="Times New Roman" pitchFamily="18" charset="0"/>
                <a:cs typeface="Times New Roman" pitchFamily="18" charset="0"/>
              </a:rPr>
              <a:t>(</a:t>
            </a:r>
            <a:r>
              <a:rPr lang="es-MX" sz="11200" dirty="0" err="1" smtClean="0">
                <a:latin typeface="Times New Roman" pitchFamily="18" charset="0"/>
                <a:cs typeface="Times New Roman" pitchFamily="18" charset="0"/>
              </a:rPr>
              <a:t>Sherlock</a:t>
            </a:r>
            <a:r>
              <a:rPr lang="es-MX" sz="11200" dirty="0" smtClean="0">
                <a:latin typeface="Times New Roman" pitchFamily="18" charset="0"/>
                <a:cs typeface="Times New Roman" pitchFamily="18" charset="0"/>
              </a:rPr>
              <a:t> Holmes en </a:t>
            </a:r>
            <a:r>
              <a:rPr lang="es-MX" sz="11200" i="1" dirty="0" smtClean="0">
                <a:latin typeface="Times New Roman" pitchFamily="18" charset="0"/>
                <a:cs typeface="Times New Roman" pitchFamily="18" charset="0"/>
              </a:rPr>
              <a:t>La aventura de </a:t>
            </a:r>
            <a:r>
              <a:rPr lang="es-MX" sz="11200" i="1" dirty="0" err="1" smtClean="0">
                <a:latin typeface="Times New Roman" pitchFamily="18" charset="0"/>
                <a:cs typeface="Times New Roman" pitchFamily="18" charset="0"/>
              </a:rPr>
              <a:t>Silver</a:t>
            </a:r>
            <a:r>
              <a:rPr lang="es-MX" sz="11200" i="1" dirty="0" smtClean="0">
                <a:latin typeface="Times New Roman" pitchFamily="18" charset="0"/>
                <a:cs typeface="Times New Roman" pitchFamily="18" charset="0"/>
              </a:rPr>
              <a:t> </a:t>
            </a:r>
            <a:r>
              <a:rPr lang="es-MX" sz="11200" i="1" dirty="0" err="1" smtClean="0">
                <a:latin typeface="Times New Roman" pitchFamily="18" charset="0"/>
                <a:cs typeface="Times New Roman" pitchFamily="18" charset="0"/>
              </a:rPr>
              <a:t>Blaze</a:t>
            </a:r>
            <a:r>
              <a:rPr lang="es-MX" sz="11200" dirty="0" smtClean="0">
                <a:latin typeface="Times New Roman" pitchFamily="18" charset="0"/>
                <a:cs typeface="Times New Roman" pitchFamily="18" charset="0"/>
              </a:rPr>
              <a:t>)</a:t>
            </a:r>
          </a:p>
          <a:p>
            <a:pPr fontAlgn="auto">
              <a:spcAft>
                <a:spcPts val="0"/>
              </a:spcAft>
              <a:buClr>
                <a:schemeClr val="accent3"/>
              </a:buClr>
              <a:buFont typeface="Wingdings 2"/>
              <a:buNone/>
              <a:defRPr/>
            </a:pPr>
            <a:endParaRPr lang="es-MX"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MX" smtClean="0"/>
              <a:t>Ciencias sociales y    ciencias médicas</a:t>
            </a:r>
            <a:endParaRPr lang="es-MX"/>
          </a:p>
        </p:txBody>
      </p:sp>
      <p:sp>
        <p:nvSpPr>
          <p:cNvPr id="3" name="2 Marcador de texto"/>
          <p:cNvSpPr>
            <a:spLocks noGrp="1"/>
          </p:cNvSpPr>
          <p:nvPr>
            <p:ph type="body" idx="1"/>
          </p:nvPr>
        </p:nvSpPr>
        <p:spPr>
          <a:xfrm>
            <a:off x="398463" y="3606800"/>
            <a:ext cx="5829300" cy="2012950"/>
          </a:xfrm>
        </p:spPr>
        <p:txBody>
          <a:bodyPr>
            <a:normAutofit fontScale="70000" lnSpcReduction="20000"/>
          </a:bodyPr>
          <a:lstStyle/>
          <a:p>
            <a:pPr fontAlgn="auto">
              <a:spcAft>
                <a:spcPts val="0"/>
              </a:spcAft>
              <a:buClr>
                <a:schemeClr val="accent3"/>
              </a:buClr>
              <a:buFont typeface="Wingdings 2"/>
              <a:buNone/>
              <a:defRPr/>
            </a:pPr>
            <a:endParaRPr lang="es-MX" dirty="0" smtClean="0"/>
          </a:p>
          <a:p>
            <a:pPr fontAlgn="auto">
              <a:spcAft>
                <a:spcPts val="0"/>
              </a:spcAft>
              <a:buClr>
                <a:schemeClr val="accent3"/>
              </a:buClr>
              <a:buFont typeface="Wingdings 2"/>
              <a:buNone/>
              <a:defRPr/>
            </a:pPr>
            <a:endParaRPr lang="es-MX" dirty="0" smtClean="0"/>
          </a:p>
          <a:p>
            <a:pPr fontAlgn="auto">
              <a:spcAft>
                <a:spcPts val="0"/>
              </a:spcAft>
              <a:buClr>
                <a:schemeClr val="accent3"/>
              </a:buClr>
              <a:buFont typeface="Wingdings 2"/>
              <a:buNone/>
              <a:defRPr/>
            </a:pPr>
            <a:r>
              <a:rPr lang="es-MX" sz="2800" dirty="0" smtClean="0"/>
              <a:t>A menudo se da valor causal a la correlación de dos hechos. P. ej. Cierto tipo de alimentación y la longevidad.</a:t>
            </a:r>
          </a:p>
          <a:p>
            <a:pPr fontAlgn="auto">
              <a:spcAft>
                <a:spcPts val="0"/>
              </a:spcAft>
              <a:buClr>
                <a:schemeClr val="accent3"/>
              </a:buClr>
              <a:buFont typeface="Wingdings 2"/>
              <a:buNone/>
              <a:defRPr/>
            </a:pPr>
            <a:endParaRPr lang="es-MX" sz="2800" dirty="0" smtClean="0"/>
          </a:p>
          <a:p>
            <a:pPr fontAlgn="auto">
              <a:spcAft>
                <a:spcPts val="0"/>
              </a:spcAft>
              <a:buClr>
                <a:schemeClr val="accent3"/>
              </a:buClr>
              <a:buFont typeface="Wingdings 2"/>
              <a:buNone/>
              <a:defRPr/>
            </a:pPr>
            <a:r>
              <a:rPr lang="es-MX" sz="2800" dirty="0" smtClean="0"/>
              <a:t>Muchas veces es difícil saber qué causa qué.</a:t>
            </a:r>
          </a:p>
          <a:p>
            <a:pPr fontAlgn="auto">
              <a:spcAft>
                <a:spcPts val="0"/>
              </a:spcAft>
              <a:buClr>
                <a:schemeClr val="accent3"/>
              </a:buClr>
              <a:buFont typeface="Wingdings 2"/>
              <a:buNone/>
              <a:defRPr/>
            </a:pPr>
            <a:endParaRPr lang="es-MX"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pPr algn="ctr" fontAlgn="auto">
              <a:spcAft>
                <a:spcPts val="0"/>
              </a:spcAft>
              <a:defRPr/>
            </a:pPr>
            <a:r>
              <a:rPr lang="es-MX" dirty="0" smtClean="0"/>
              <a:t>18. Explica cómo se da la conexión causal entre dos hechos</a:t>
            </a:r>
            <a:endParaRPr lang="es-MX" dirty="0"/>
          </a:p>
        </p:txBody>
      </p:sp>
      <p:sp>
        <p:nvSpPr>
          <p:cNvPr id="45058" name="2 Subtítulo"/>
          <p:cNvSpPr>
            <a:spLocks noGrp="1"/>
          </p:cNvSpPr>
          <p:nvPr>
            <p:ph type="subTitle" idx="1"/>
          </p:nvPr>
        </p:nvSpPr>
        <p:spPr>
          <a:xfrm>
            <a:off x="400050" y="4305300"/>
            <a:ext cx="5891213" cy="2336800"/>
          </a:xfrm>
        </p:spPr>
        <p:txBody>
          <a:bodyPr/>
          <a:lstStyle/>
          <a:p>
            <a:pPr marR="0" algn="ctr"/>
            <a:r>
              <a:rPr lang="es-MX" smtClean="0"/>
              <a:t>Por ejemplo, entre tomar un desayuno completo y tener una mayor expectativa de vida.</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19. Si hay muchas causas posibles, busca la más probable</a:t>
            </a:r>
            <a:endParaRPr lang="es-MX"/>
          </a:p>
        </p:txBody>
      </p:sp>
      <p:sp>
        <p:nvSpPr>
          <p:cNvPr id="3" name="2 Marcador de texto"/>
          <p:cNvSpPr>
            <a:spLocks noGrp="1"/>
          </p:cNvSpPr>
          <p:nvPr>
            <p:ph type="body" idx="1"/>
          </p:nvPr>
        </p:nvSpPr>
        <p:spPr>
          <a:xfrm>
            <a:off x="398463" y="3606800"/>
            <a:ext cx="5829300" cy="2012950"/>
          </a:xfrm>
        </p:spPr>
        <p:txBody>
          <a:bodyPr>
            <a:normAutofit fontScale="92500" lnSpcReduction="10000"/>
          </a:bodyPr>
          <a:lstStyle/>
          <a:p>
            <a:pPr algn="ctr" fontAlgn="auto">
              <a:spcAft>
                <a:spcPts val="0"/>
              </a:spcAft>
              <a:buClr>
                <a:schemeClr val="accent3"/>
              </a:buClr>
              <a:buFont typeface="Wingdings 2"/>
              <a:buNone/>
              <a:defRPr/>
            </a:pPr>
            <a:r>
              <a:rPr lang="es-MX" b="1" dirty="0" smtClean="0"/>
              <a:t>Regla de oro</a:t>
            </a:r>
          </a:p>
          <a:p>
            <a:pPr algn="ctr" fontAlgn="auto">
              <a:spcAft>
                <a:spcPts val="0"/>
              </a:spcAft>
              <a:buClr>
                <a:schemeClr val="accent3"/>
              </a:buClr>
              <a:buFont typeface="Wingdings 2"/>
              <a:buNone/>
              <a:defRPr/>
            </a:pPr>
            <a:endParaRPr lang="es-MX" b="1" dirty="0" smtClean="0"/>
          </a:p>
          <a:p>
            <a:pPr algn="ctr" fontAlgn="auto">
              <a:spcAft>
                <a:spcPts val="0"/>
              </a:spcAft>
              <a:buClr>
                <a:schemeClr val="accent3"/>
              </a:buClr>
              <a:buFont typeface="Wingdings 2"/>
              <a:buNone/>
              <a:defRPr/>
            </a:pPr>
            <a:r>
              <a:rPr lang="es-MX" b="1" dirty="0" smtClean="0"/>
              <a:t>Prefiere las explicaciones que son compatibles con nuestras creencias mejor fundadas.</a:t>
            </a:r>
          </a:p>
          <a:p>
            <a:pPr algn="ctr" fontAlgn="auto">
              <a:spcAft>
                <a:spcPts val="0"/>
              </a:spcAft>
              <a:buClr>
                <a:schemeClr val="accent3"/>
              </a:buClr>
              <a:buFont typeface="Wingdings 2"/>
              <a:buNone/>
              <a:defRPr/>
            </a:pPr>
            <a:r>
              <a:rPr lang="es-MX" b="1" dirty="0" smtClean="0"/>
              <a:t>Ejemplo:  para explicar  los accidentes en el Triángulo de las Bermudas.</a:t>
            </a:r>
          </a:p>
          <a:p>
            <a:pPr algn="ctr" fontAlgn="auto">
              <a:spcAft>
                <a:spcPts val="0"/>
              </a:spcAft>
              <a:buClr>
                <a:schemeClr val="accent3"/>
              </a:buClr>
              <a:buFont typeface="Wingdings 2"/>
              <a:buNone/>
              <a:defRPr/>
            </a:pPr>
            <a:endParaRPr lang="es-MX" b="1"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20. Correlación no siempre es relación causal</a:t>
            </a:r>
            <a:endParaRPr lang="es-MX"/>
          </a:p>
        </p:txBody>
      </p:sp>
      <p:sp>
        <p:nvSpPr>
          <p:cNvPr id="47106" name="2 Marcador de texto"/>
          <p:cNvSpPr>
            <a:spLocks noGrp="1"/>
          </p:cNvSpPr>
          <p:nvPr>
            <p:ph type="body" idx="1"/>
          </p:nvPr>
        </p:nvSpPr>
        <p:spPr>
          <a:xfrm>
            <a:off x="398463" y="3606800"/>
            <a:ext cx="5829300" cy="2012950"/>
          </a:xfrm>
        </p:spPr>
        <p:txBody>
          <a:bodyPr/>
          <a:lstStyle/>
          <a:p>
            <a:pPr algn="ctr"/>
            <a:r>
              <a:rPr lang="es-MX" smtClean="0"/>
              <a:t>La conexión entre A y B podría ser una mera coincidencia.</a:t>
            </a:r>
          </a:p>
          <a:p>
            <a:pPr algn="ctr"/>
            <a:r>
              <a:rPr lang="es-MX" smtClean="0"/>
              <a:t>Ejemplo: tomar una pastilla que promete curar muchos males, y curarse de una enfermedad al tomarla.</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21. Dos hechos correlacionados podrían tener una causa común.</a:t>
            </a:r>
            <a:endParaRPr lang="es-MX"/>
          </a:p>
        </p:txBody>
      </p:sp>
      <p:sp>
        <p:nvSpPr>
          <p:cNvPr id="48130" name="2 Marcador de texto"/>
          <p:cNvSpPr>
            <a:spLocks noGrp="1"/>
          </p:cNvSpPr>
          <p:nvPr>
            <p:ph type="body" idx="1"/>
          </p:nvPr>
        </p:nvSpPr>
        <p:spPr>
          <a:xfrm>
            <a:off x="398463" y="3606800"/>
            <a:ext cx="5829300" cy="2012950"/>
          </a:xfrm>
        </p:spPr>
        <p:txBody>
          <a:bodyPr/>
          <a:lstStyle/>
          <a:p>
            <a:pPr algn="ctr"/>
            <a:r>
              <a:rPr lang="es-MX" b="1" smtClean="0"/>
              <a:t>EJEMPLO</a:t>
            </a:r>
          </a:p>
          <a:p>
            <a:pPr algn="ctr"/>
            <a:r>
              <a:rPr lang="es-MX" b="1" smtClean="0"/>
              <a:t>A. Ver programas y películas de violencia.</a:t>
            </a:r>
          </a:p>
          <a:p>
            <a:pPr algn="ctr"/>
            <a:r>
              <a:rPr lang="es-MX" b="1" smtClean="0"/>
              <a:t>B. Violencia en la sociedad.</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22. De dos hechos correlacionados, cualquiera puede ser la causa </a:t>
            </a:r>
            <a:endParaRPr lang="es-MX"/>
          </a:p>
        </p:txBody>
      </p:sp>
      <p:sp>
        <p:nvSpPr>
          <p:cNvPr id="3" name="2 Marcador de texto"/>
          <p:cNvSpPr>
            <a:spLocks noGrp="1"/>
          </p:cNvSpPr>
          <p:nvPr>
            <p:ph type="body" idx="1"/>
          </p:nvPr>
        </p:nvSpPr>
        <p:spPr>
          <a:xfrm>
            <a:off x="398463" y="3606800"/>
            <a:ext cx="5829300" cy="2012950"/>
          </a:xfrm>
        </p:spPr>
        <p:txBody>
          <a:bodyPr>
            <a:normAutofit/>
          </a:bodyPr>
          <a:lstStyle/>
          <a:p>
            <a:pPr algn="ctr" fontAlgn="auto">
              <a:spcAft>
                <a:spcPts val="0"/>
              </a:spcAft>
              <a:buClr>
                <a:schemeClr val="accent3"/>
              </a:buClr>
              <a:buFont typeface="Wingdings 2"/>
              <a:buNone/>
              <a:defRPr/>
            </a:pPr>
            <a:r>
              <a:rPr lang="es-MX" b="1" dirty="0" smtClean="0"/>
              <a:t>EJEMPLO</a:t>
            </a:r>
          </a:p>
          <a:p>
            <a:pPr algn="ctr" fontAlgn="auto">
              <a:spcAft>
                <a:spcPts val="0"/>
              </a:spcAft>
              <a:buClr>
                <a:schemeClr val="accent3"/>
              </a:buClr>
              <a:buFont typeface="Wingdings 2"/>
              <a:buNone/>
              <a:defRPr/>
            </a:pPr>
            <a:r>
              <a:rPr lang="es-MX" b="1" dirty="0" smtClean="0"/>
              <a:t>A. Leer  </a:t>
            </a:r>
          </a:p>
          <a:p>
            <a:pPr algn="ctr" fontAlgn="auto">
              <a:spcAft>
                <a:spcPts val="0"/>
              </a:spcAft>
              <a:buClr>
                <a:schemeClr val="accent3"/>
              </a:buClr>
              <a:buFont typeface="Wingdings 2"/>
              <a:buNone/>
              <a:defRPr/>
            </a:pPr>
            <a:r>
              <a:rPr lang="es-MX" b="1" dirty="0" smtClean="0"/>
              <a:t>B. Tener una mentalidad abierta</a:t>
            </a:r>
          </a:p>
          <a:p>
            <a:pPr algn="ctr" fontAlgn="auto">
              <a:spcAft>
                <a:spcPts val="0"/>
              </a:spcAft>
              <a:buClr>
                <a:schemeClr val="accent3"/>
              </a:buClr>
              <a:buFont typeface="Wingdings 2"/>
              <a:buNone/>
              <a:defRPr/>
            </a:pPr>
            <a:r>
              <a:rPr lang="es-MX" b="1" dirty="0" smtClean="0"/>
              <a:t>(Examinar si una dirección es más plausible que la otra: de A  </a:t>
            </a:r>
            <a:r>
              <a:rPr lang="es-MX" b="1" dirty="0" err="1" smtClean="0"/>
              <a:t>a</a:t>
            </a:r>
            <a:r>
              <a:rPr lang="es-MX" b="1" dirty="0" smtClean="0"/>
              <a:t> B, o de B a </a:t>
            </a:r>
            <a:r>
              <a:rPr lang="es-MX" b="1" dirty="0" err="1" smtClean="0"/>
              <a:t>A</a:t>
            </a:r>
            <a:r>
              <a:rPr lang="es-MX" b="1" dirty="0" smtClean="0"/>
              <a:t>).</a:t>
            </a:r>
            <a:endParaRPr lang="es-MX" dirty="0" smtClean="0"/>
          </a:p>
          <a:p>
            <a:pPr marL="457200" indent="-457200" algn="ctr" fontAlgn="auto">
              <a:spcAft>
                <a:spcPts val="0"/>
              </a:spcAft>
              <a:buClr>
                <a:schemeClr val="accent3"/>
              </a:buClr>
              <a:buFont typeface="Wingdings 2"/>
              <a:buNone/>
              <a:defRPr/>
            </a:pPr>
            <a:endParaRPr lang="es-MX"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23. Las causas pueden ser complejas</a:t>
            </a:r>
            <a:endParaRPr lang="es-MX"/>
          </a:p>
        </p:txBody>
      </p:sp>
      <p:sp>
        <p:nvSpPr>
          <p:cNvPr id="50178" name="2 Marcador de texto"/>
          <p:cNvSpPr>
            <a:spLocks noGrp="1"/>
          </p:cNvSpPr>
          <p:nvPr>
            <p:ph type="body" idx="1"/>
          </p:nvPr>
        </p:nvSpPr>
        <p:spPr>
          <a:xfrm>
            <a:off x="398463" y="3606800"/>
            <a:ext cx="5829300" cy="2012950"/>
          </a:xfrm>
        </p:spPr>
        <p:txBody>
          <a:bodyPr/>
          <a:lstStyle/>
          <a:p>
            <a:pPr algn="ctr"/>
            <a:r>
              <a:rPr lang="es-MX" b="1" smtClean="0"/>
              <a:t>EJEMPLO</a:t>
            </a:r>
            <a:endParaRPr lang="es-MX" smtClean="0"/>
          </a:p>
          <a:p>
            <a:pPr algn="ctr"/>
            <a:r>
              <a:rPr lang="es-MX" smtClean="0"/>
              <a:t>A. Los cruces peatonales</a:t>
            </a:r>
          </a:p>
          <a:p>
            <a:pPr algn="ctr"/>
            <a:r>
              <a:rPr lang="es-MX" smtClean="0"/>
              <a:t>B. El número de accidentes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00" y="938213"/>
            <a:ext cx="6172200" cy="1524000"/>
          </a:xfrm>
        </p:spPr>
        <p:txBody>
          <a:bodyPr>
            <a:normAutofit fontScale="90000"/>
          </a:bodyPr>
          <a:lstStyle/>
          <a:p>
            <a:pPr algn="ctr" fontAlgn="auto">
              <a:spcAft>
                <a:spcPts val="0"/>
              </a:spcAft>
              <a:defRPr/>
            </a:pPr>
            <a:r>
              <a:rPr lang="es-MX" dirty="0" smtClean="0"/>
              <a:t>2. Presenta tus ideas en un orden natural</a:t>
            </a:r>
            <a:endParaRPr lang="es-MX" dirty="0"/>
          </a:p>
        </p:txBody>
      </p:sp>
      <p:sp>
        <p:nvSpPr>
          <p:cNvPr id="17410" name="6 Marcador de contenido"/>
          <p:cNvSpPr>
            <a:spLocks noGrp="1"/>
          </p:cNvSpPr>
          <p:nvPr>
            <p:ph sz="half" idx="1"/>
          </p:nvPr>
        </p:nvSpPr>
        <p:spPr>
          <a:xfrm>
            <a:off x="342900" y="2560638"/>
            <a:ext cx="3028950" cy="5911850"/>
          </a:xfrm>
        </p:spPr>
        <p:txBody>
          <a:bodyPr/>
          <a:lstStyle/>
          <a:p>
            <a:r>
              <a:rPr lang="es-MX" smtClean="0"/>
              <a:t>Todos los hombres son mortales.</a:t>
            </a:r>
          </a:p>
          <a:p>
            <a:r>
              <a:rPr lang="es-MX" smtClean="0"/>
              <a:t>Todos los griegos son hombres.</a:t>
            </a:r>
          </a:p>
          <a:p>
            <a:r>
              <a:rPr lang="es-MX" smtClean="0"/>
              <a:t>Por tanto: Todos los griegos son mortales.</a:t>
            </a:r>
          </a:p>
          <a:p>
            <a:endParaRPr lang="es-MX" smtClean="0"/>
          </a:p>
          <a:p>
            <a:pPr>
              <a:buFont typeface="Wingdings 2" pitchFamily="18" charset="2"/>
              <a:buNone/>
            </a:pPr>
            <a:r>
              <a:rPr lang="es-MX" smtClean="0"/>
              <a:t>Todos los H son M.</a:t>
            </a:r>
          </a:p>
          <a:p>
            <a:pPr>
              <a:buFont typeface="Wingdings 2" pitchFamily="18" charset="2"/>
              <a:buNone/>
            </a:pPr>
            <a:r>
              <a:rPr lang="es-MX" smtClean="0"/>
              <a:t>Todos los G son H.</a:t>
            </a:r>
          </a:p>
          <a:p>
            <a:pPr>
              <a:buFont typeface="Wingdings 2" pitchFamily="18" charset="2"/>
              <a:buNone/>
            </a:pPr>
            <a:r>
              <a:rPr lang="es-MX" smtClean="0"/>
              <a:t>Todos los G son M.</a:t>
            </a:r>
          </a:p>
        </p:txBody>
      </p:sp>
      <p:sp>
        <p:nvSpPr>
          <p:cNvPr id="17411" name="7 Marcador de contenido"/>
          <p:cNvSpPr>
            <a:spLocks noGrp="1"/>
          </p:cNvSpPr>
          <p:nvPr>
            <p:ph sz="half" idx="2"/>
          </p:nvPr>
        </p:nvSpPr>
        <p:spPr>
          <a:xfrm>
            <a:off x="3486150" y="2560638"/>
            <a:ext cx="3028950" cy="5911850"/>
          </a:xfrm>
        </p:spPr>
        <p:txBody>
          <a:bodyPr/>
          <a:lstStyle/>
          <a:p>
            <a:r>
              <a:rPr lang="es-MX" smtClean="0"/>
              <a:t>Todos los griegos son hombres.</a:t>
            </a:r>
          </a:p>
          <a:p>
            <a:r>
              <a:rPr lang="es-MX" smtClean="0"/>
              <a:t>Todos los hombres son mortales.</a:t>
            </a:r>
          </a:p>
          <a:p>
            <a:r>
              <a:rPr lang="es-MX" smtClean="0"/>
              <a:t>Por tanto: Todos los griegos son mortales.</a:t>
            </a:r>
          </a:p>
          <a:p>
            <a:endParaRPr lang="es-MX" smtClean="0"/>
          </a:p>
          <a:p>
            <a:pPr>
              <a:buFont typeface="Wingdings 2" pitchFamily="18" charset="2"/>
              <a:buNone/>
            </a:pPr>
            <a:r>
              <a:rPr lang="es-MX" smtClean="0"/>
              <a:t>Todos los G son H.</a:t>
            </a:r>
          </a:p>
          <a:p>
            <a:pPr>
              <a:buFont typeface="Wingdings 2" pitchFamily="18" charset="2"/>
              <a:buNone/>
            </a:pPr>
            <a:r>
              <a:rPr lang="es-MX" smtClean="0"/>
              <a:t>Todos los H son M.</a:t>
            </a:r>
          </a:p>
          <a:p>
            <a:pPr>
              <a:buFont typeface="Wingdings 2" pitchFamily="18" charset="2"/>
              <a:buNone/>
            </a:pPr>
            <a:r>
              <a:rPr lang="es-MX" smtClean="0"/>
              <a:t>Todos los G son 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fontAlgn="auto">
              <a:spcAft>
                <a:spcPts val="0"/>
              </a:spcAft>
              <a:defRPr/>
            </a:pPr>
            <a:r>
              <a:rPr lang="es-MX" smtClean="0"/>
              <a:t>3. Parte de premisas fiables.</a:t>
            </a:r>
            <a:endParaRPr lang="es-MX"/>
          </a:p>
        </p:txBody>
      </p:sp>
      <p:sp>
        <p:nvSpPr>
          <p:cNvPr id="18434" name="4 Marcador de texto"/>
          <p:cNvSpPr>
            <a:spLocks noGrp="1"/>
          </p:cNvSpPr>
          <p:nvPr>
            <p:ph type="body" idx="1"/>
          </p:nvPr>
        </p:nvSpPr>
        <p:spPr>
          <a:xfrm>
            <a:off x="260350" y="3779838"/>
            <a:ext cx="5829300" cy="2012950"/>
          </a:xfrm>
        </p:spPr>
        <p:txBody>
          <a:bodyPr/>
          <a:lstStyle/>
          <a:p>
            <a:r>
              <a:rPr lang="es-MX" sz="2800" smtClean="0">
                <a:latin typeface="Times New Roman" pitchFamily="18" charset="0"/>
                <a:cs typeface="Times New Roman" pitchFamily="18" charset="0"/>
              </a:rPr>
              <a:t>Si tus premisas son débiles, tu conclusión será débil.</a:t>
            </a:r>
          </a:p>
          <a:p>
            <a:r>
              <a:rPr lang="es-MX" sz="2800" smtClean="0">
                <a:latin typeface="Times New Roman" pitchFamily="18" charset="0"/>
                <a:cs typeface="Times New Roman" pitchFamily="18" charset="0"/>
              </a:rPr>
              <a:t>Por ejemplo: </a:t>
            </a:r>
          </a:p>
          <a:p>
            <a:endParaRPr lang="es-MX" sz="2800" smtClean="0">
              <a:latin typeface="Times New Roman" pitchFamily="18" charset="0"/>
              <a:cs typeface="Times New Roman" pitchFamily="18" charset="0"/>
            </a:endParaRPr>
          </a:p>
          <a:p>
            <a:r>
              <a:rPr lang="es-MX" sz="2800" smtClean="0">
                <a:latin typeface="Times New Roman" pitchFamily="18" charset="0"/>
                <a:cs typeface="Times New Roman" pitchFamily="18" charset="0"/>
              </a:rPr>
              <a:t>Nadie en el mundo es realmente feliz en la actualidad.  Por lo tanto, parece que los seres humanos no están hechos precisamente para alcanzar la felicidad.  ¿Por qué deberíamos esperar lo que nunca podemos encontrar?</a:t>
            </a:r>
          </a:p>
          <a:p>
            <a:endParaRPr lang="es-MX" sz="2000" smtClean="0"/>
          </a:p>
          <a:p>
            <a:endParaRPr lang="es-MX"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¡A favor del café!</a:t>
            </a:r>
            <a:endParaRPr lang="es-MX"/>
          </a:p>
        </p:txBody>
      </p:sp>
      <p:sp>
        <p:nvSpPr>
          <p:cNvPr id="19458" name="2 Marcador de texto"/>
          <p:cNvSpPr>
            <a:spLocks noGrp="1"/>
          </p:cNvSpPr>
          <p:nvPr>
            <p:ph type="body" idx="1"/>
          </p:nvPr>
        </p:nvSpPr>
        <p:spPr>
          <a:xfrm>
            <a:off x="404813" y="3563938"/>
            <a:ext cx="5829300" cy="2012950"/>
          </a:xfrm>
        </p:spPr>
        <p:txBody>
          <a:bodyPr/>
          <a:lstStyle/>
          <a:p>
            <a:r>
              <a:rPr lang="es-MX" sz="2800" smtClean="0"/>
              <a:t>El café despeja la mente / Con la mente despejada se trabaja bien / Trabajando bien se obtienen ganancias / Las ganancias generan  felicidad / El que es feliz hace el bien / Hacer el bien te lleva al cielo / Por lo tanto…</a:t>
            </a:r>
          </a:p>
          <a:p>
            <a:r>
              <a:rPr lang="es-MX" sz="2800" smtClean="0"/>
              <a:t>¡El Café te lleva al Cielo!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consejo</a:t>
            </a:r>
            <a:endParaRPr lang="es-MX"/>
          </a:p>
        </p:txBody>
      </p:sp>
      <p:sp>
        <p:nvSpPr>
          <p:cNvPr id="20482" name="2 Marcador de texto"/>
          <p:cNvSpPr>
            <a:spLocks noGrp="1"/>
          </p:cNvSpPr>
          <p:nvPr>
            <p:ph type="body" idx="1"/>
          </p:nvPr>
        </p:nvSpPr>
        <p:spPr>
          <a:xfrm>
            <a:off x="398463" y="3606800"/>
            <a:ext cx="5829300" cy="2012950"/>
          </a:xfrm>
        </p:spPr>
        <p:txBody>
          <a:bodyPr/>
          <a:lstStyle/>
          <a:p>
            <a:r>
              <a:rPr lang="es-MX" sz="2800" smtClean="0">
                <a:latin typeface="Times New Roman" pitchFamily="18" charset="0"/>
                <a:cs typeface="Times New Roman" pitchFamily="18" charset="0"/>
              </a:rPr>
              <a:t>Si no estás seguro de la fiabilidad de una premisa, realiza alguna investigación y/o da algún argumento corto a favor de la premisa.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4. Sé concreto y conciso</a:t>
            </a:r>
            <a:endParaRPr lang="es-MX"/>
          </a:p>
        </p:txBody>
      </p:sp>
      <p:sp>
        <p:nvSpPr>
          <p:cNvPr id="21506" name="2 Marcador de texto"/>
          <p:cNvSpPr>
            <a:spLocks noGrp="1"/>
          </p:cNvSpPr>
          <p:nvPr>
            <p:ph type="body" idx="1"/>
          </p:nvPr>
        </p:nvSpPr>
        <p:spPr>
          <a:xfrm>
            <a:off x="398463" y="3606800"/>
            <a:ext cx="5829300" cy="2012950"/>
          </a:xfrm>
        </p:spPr>
        <p:txBody>
          <a:bodyPr/>
          <a:lstStyle/>
          <a:p>
            <a:r>
              <a:rPr lang="es-MX" sz="4800" smtClean="0">
                <a:latin typeface="Times New Roman" pitchFamily="18" charset="0"/>
                <a:cs typeface="Times New Roman" pitchFamily="18" charset="0"/>
              </a:rPr>
              <a:t>Evita términos  generales, vagos y abstractos.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smtClean="0"/>
              <a:t>5. Evita el lenguaje emotivo</a:t>
            </a:r>
            <a:endParaRPr lang="es-MX"/>
          </a:p>
        </p:txBody>
      </p:sp>
      <p:sp>
        <p:nvSpPr>
          <p:cNvPr id="22530" name="2 Marcador de texto"/>
          <p:cNvSpPr>
            <a:spLocks noGrp="1"/>
          </p:cNvSpPr>
          <p:nvPr>
            <p:ph type="body" idx="1"/>
          </p:nvPr>
        </p:nvSpPr>
        <p:spPr>
          <a:xfrm>
            <a:off x="398463" y="3606800"/>
            <a:ext cx="5829300" cy="2012950"/>
          </a:xfrm>
        </p:spPr>
        <p:txBody>
          <a:bodyPr/>
          <a:lstStyle/>
          <a:p>
            <a:r>
              <a:rPr lang="es-MX" sz="2400" smtClean="0"/>
              <a:t>+ No caricaturices a tu oponente.  No ridiculices.</a:t>
            </a:r>
          </a:p>
          <a:p>
            <a:r>
              <a:rPr lang="es-MX" sz="2400" smtClean="0"/>
              <a:t>+ Trata de entender las opiniones del otro.</a:t>
            </a:r>
          </a:p>
          <a:p>
            <a:endParaRPr lang="es-MX" sz="2400" smtClean="0"/>
          </a:p>
          <a:p>
            <a:r>
              <a:rPr lang="es-MX" sz="2400" smtClean="0"/>
              <a:t>+ X se opone a cierta tecnología nueva.  Entonces, X quiere que volvamos a las cavernas.</a:t>
            </a:r>
          </a:p>
          <a:p>
            <a:r>
              <a:rPr lang="es-MX" sz="2400" smtClean="0"/>
              <a:t>+ X  cree  en la evolución.  Entonces,  la abuela de X era un mono.</a:t>
            </a:r>
          </a:p>
          <a:p>
            <a:r>
              <a:rPr lang="es-MX" sz="2400" smtClean="0"/>
              <a:t>+ Tras permitir que sus antaño orgullosos trenes de pasajeros cayeran vergonzosamente en el olvido, Estados Unidos </a:t>
            </a:r>
            <a:r>
              <a:rPr lang="es-MX" sz="2400" smtClean="0">
                <a:latin typeface="Times New Roman" pitchFamily="18" charset="0"/>
                <a:cs typeface="Times New Roman" pitchFamily="18" charset="0"/>
              </a:rPr>
              <a:t>está moralmente obligado a restablecerlos ¡ya!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462</TotalTime>
  <Words>1071</Words>
  <Application>Microsoft Office PowerPoint</Application>
  <PresentationFormat>Presentación en pantalla (4:3)</PresentationFormat>
  <Paragraphs>124</Paragraphs>
  <Slides>36</Slides>
  <Notes>0</Notes>
  <HiddenSlides>0</HiddenSlides>
  <MMClips>0</MMClips>
  <ScaleCrop>false</ScaleCrop>
  <HeadingPairs>
    <vt:vector size="6" baseType="variant">
      <vt:variant>
        <vt:lpstr>Fuentes usadas</vt:lpstr>
      </vt:variant>
      <vt:variant>
        <vt:i4>5</vt:i4>
      </vt:variant>
      <vt:variant>
        <vt:lpstr>Plantilla de diseño</vt:lpstr>
      </vt:variant>
      <vt:variant>
        <vt:i4>4</vt:i4>
      </vt:variant>
      <vt:variant>
        <vt:lpstr>Títulos de diapositiva</vt:lpstr>
      </vt:variant>
      <vt:variant>
        <vt:i4>36</vt:i4>
      </vt:variant>
    </vt:vector>
  </HeadingPairs>
  <TitlesOfParts>
    <vt:vector size="45" baseType="lpstr">
      <vt:lpstr>Constantia</vt:lpstr>
      <vt:lpstr>Arial</vt:lpstr>
      <vt:lpstr>Calibri</vt:lpstr>
      <vt:lpstr>Wingdings 2</vt:lpstr>
      <vt:lpstr>Times New Roman</vt:lpstr>
      <vt:lpstr>Flujo</vt:lpstr>
      <vt:lpstr>Flujo</vt:lpstr>
      <vt:lpstr>Flujo</vt:lpstr>
      <vt:lpstr>Flujo</vt:lpstr>
      <vt:lpstr>Diapositiva 1</vt:lpstr>
      <vt:lpstr>Diapositiva 2</vt:lpstr>
      <vt:lpstr>Diapositiva 3</vt:lpstr>
      <vt:lpstr>2. Presenta tus ideas en un orden natural</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REGLAS PARA ARGUMENTAR</dc:title>
  <dc:creator>Alejandro</dc:creator>
  <cp:lastModifiedBy>Alejandro Herrera</cp:lastModifiedBy>
  <cp:revision>66</cp:revision>
  <dcterms:created xsi:type="dcterms:W3CDTF">2011-08-29T04:26:30Z</dcterms:created>
  <dcterms:modified xsi:type="dcterms:W3CDTF">2015-10-08T18:37:11Z</dcterms:modified>
</cp:coreProperties>
</file>