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74" r:id="rId7"/>
    <p:sldId id="275" r:id="rId8"/>
    <p:sldId id="263" r:id="rId9"/>
    <p:sldId id="268" r:id="rId10"/>
    <p:sldId id="260" r:id="rId11"/>
    <p:sldId id="272" r:id="rId12"/>
    <p:sldId id="269" r:id="rId13"/>
    <p:sldId id="271" r:id="rId14"/>
    <p:sldId id="270" r:id="rId15"/>
    <p:sldId id="262" r:id="rId16"/>
    <p:sldId id="273" r:id="rId1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A9D37E-FB6D-81C4-EA41-B6B53CDB59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D525D8D-0509-7A97-693E-C1A9A57E6E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E880BF-D871-A694-4A56-92A685FE9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84EA-CC3D-478D-9BDD-0A77B812B0C0}" type="datetimeFigureOut">
              <a:rPr lang="es-MX" smtClean="0"/>
              <a:t>19/02/2026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C2877E-11EB-2B22-8378-11BF767C9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E64EC7-B58F-F9FA-2B63-9F621BFB8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C37D-6AAA-42C9-A27D-7623752EAF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659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B476F4-D260-09BA-F1A7-800EEEDB8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70B8CF2-209D-DD88-E4DD-724F630003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025ABB-6302-381E-F807-90D0945C3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84EA-CC3D-478D-9BDD-0A77B812B0C0}" type="datetimeFigureOut">
              <a:rPr lang="es-MX" smtClean="0"/>
              <a:t>19/02/2026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5966E3-7A1D-98E7-7113-A9F96F404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322A2A-50D3-BF1D-5A59-6981D0B59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C37D-6AAA-42C9-A27D-7623752EAF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1736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A50452D-2907-AD56-00DB-245395DFB8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4C6F40B-E9D1-87B1-97BB-B426D668D5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B3C0AD-AD1C-1DEC-FE06-07539EDE6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84EA-CC3D-478D-9BDD-0A77B812B0C0}" type="datetimeFigureOut">
              <a:rPr lang="es-MX" smtClean="0"/>
              <a:t>19/02/2026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1F4647-E4FE-A25A-5226-3EE3C5988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E9AF64-5D23-E671-3746-12DE25BD1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C37D-6AAA-42C9-A27D-7623752EAF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6862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491BE9-3FF7-FF8F-63AA-973CBC47C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CB837B-2DBB-FBDE-1333-D98047089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69E192-D429-5DFD-1B64-4F9A9AE31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84EA-CC3D-478D-9BDD-0A77B812B0C0}" type="datetimeFigureOut">
              <a:rPr lang="es-MX" smtClean="0"/>
              <a:t>19/02/2026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1A3261-E410-A8EC-1B19-A97D14D25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691C87-FF5F-5F3E-9FDF-8E8CA47E0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C37D-6AAA-42C9-A27D-7623752EAF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081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D64AC3-7821-5ABD-12B4-CDA6261D4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9F026F0-0ED8-38E5-168A-55D27E57E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69B3DD-477A-357A-5939-22153A05A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84EA-CC3D-478D-9BDD-0A77B812B0C0}" type="datetimeFigureOut">
              <a:rPr lang="es-MX" smtClean="0"/>
              <a:t>19/02/2026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67633D-4F7C-EB06-569A-0C8098071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2906A2-D9CD-2184-0839-47E11109F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C37D-6AAA-42C9-A27D-7623752EAF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813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2FFA72-307F-8B04-CA76-7DDB1FE22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833E63-88D8-177A-9D04-6AEF6508EC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7B5251B-21B5-E3AF-F128-61172FAE7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F11590-E877-9140-2ED1-958BEAC1D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84EA-CC3D-478D-9BDD-0A77B812B0C0}" type="datetimeFigureOut">
              <a:rPr lang="es-MX" smtClean="0"/>
              <a:t>19/02/2026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8C0188E-3CDB-02A7-30D5-24196BD85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1CFB02B-B485-4807-6A31-E8E598C3C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C37D-6AAA-42C9-A27D-7623752EAF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4092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2DB2BD-10D3-808C-C724-2E2FD63CA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423F1F6-5ADC-4C17-2591-2DBA1A9EE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8423757-6738-D952-473B-957204328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96F49F-5212-04A2-DB88-245134B52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2ECF98C-304E-ACB3-D81C-51464EBBED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1DF0140-C74C-27AD-6C85-DEAD91D0B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84EA-CC3D-478D-9BDD-0A77B812B0C0}" type="datetimeFigureOut">
              <a:rPr lang="es-MX" smtClean="0"/>
              <a:t>19/02/2026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492B4F2-638D-E2C9-236E-2451A7095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3A11C1C-CDFA-5325-C0F3-D83603DD5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C37D-6AAA-42C9-A27D-7623752EAF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2248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F90072-183F-9682-68B8-02BE9E18A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F45D069-903E-2F1C-3148-E6D98E632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84EA-CC3D-478D-9BDD-0A77B812B0C0}" type="datetimeFigureOut">
              <a:rPr lang="es-MX" smtClean="0"/>
              <a:t>19/02/2026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08975A6-CA6A-6388-5370-999F37773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DBDF7CA-FC5A-2156-0F56-5B2B07D6E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C37D-6AAA-42C9-A27D-7623752EAF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3672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9FC8524-13AD-B245-0B65-E87C37693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84EA-CC3D-478D-9BDD-0A77B812B0C0}" type="datetimeFigureOut">
              <a:rPr lang="es-MX" smtClean="0"/>
              <a:t>19/02/2026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BE31C54-531F-9388-93B5-84CE92F65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5412E2B-04F4-9559-B6FB-615CA1C7B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C37D-6AAA-42C9-A27D-7623752EAF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5065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61288D-152D-81F2-C61A-556133ED9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442E90-A73E-8324-E5C3-9E81CEF47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067F46D-61B7-11F5-1A0C-F42885DF71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F9BFCA6-7178-3DEA-4B27-0C01C7939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84EA-CC3D-478D-9BDD-0A77B812B0C0}" type="datetimeFigureOut">
              <a:rPr lang="es-MX" smtClean="0"/>
              <a:t>19/02/2026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D248D96-4562-1348-6D4D-F6ED0C2CD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8E1787C-8FF7-204A-CEE9-6CE311713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C37D-6AAA-42C9-A27D-7623752EAF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2369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2C604B-DE01-5FEE-9B51-D8116CBB0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3123FC4-14C7-857F-A208-E4B5957271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76AB564-C77F-587F-7C87-3A839F3FC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83F4D54-BB2D-EEF2-1FBC-A4C68DB7F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84EA-CC3D-478D-9BDD-0A77B812B0C0}" type="datetimeFigureOut">
              <a:rPr lang="es-MX" smtClean="0"/>
              <a:t>19/02/2026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D764A5D-112C-0D05-735E-5D32A6C6C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7B788CC-1D10-579E-7640-1C25EE343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C37D-6AAA-42C9-A27D-7623752EAF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562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C41C5C3-0B82-2C08-AB91-D8C56062F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1A8E5BE-14E9-7B9F-AA8E-E6956265C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1FAF1A-E06C-9208-D1FF-336C4AF3BE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D84EA-CC3D-478D-9BDD-0A77B812B0C0}" type="datetimeFigureOut">
              <a:rPr lang="es-MX" smtClean="0"/>
              <a:t>19/02/2026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27ADA3-CBA7-50D3-BCE5-6270576010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30D741-E9DD-F88F-8046-1F0B7288AF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2C37D-6AAA-42C9-A27D-7623752EAF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1661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D8FB5C-A273-ADBA-FBE4-26348EA08F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De la gobernanza de Internet a la de la Inteligencia Artificial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C776FE4-6DB8-F1F0-C684-271074E75D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Alejandro Pisanty</a:t>
            </a:r>
          </a:p>
          <a:p>
            <a:r>
              <a:rPr lang="es-MX" dirty="0"/>
              <a:t>Departamento de Física y Química Teórica</a:t>
            </a:r>
          </a:p>
          <a:p>
            <a:r>
              <a:rPr lang="es-MX" dirty="0"/>
              <a:t>Facultad de Química, UNAM</a:t>
            </a:r>
          </a:p>
        </p:txBody>
      </p:sp>
    </p:spTree>
    <p:extLst>
      <p:ext uri="{BB962C8B-B14F-4D97-AF65-F5344CB8AC3E}">
        <p14:creationId xmlns:p14="http://schemas.microsoft.com/office/powerpoint/2010/main" val="3703586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DAD2E9-226C-67F5-4855-28D4BD60F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Lecciones aprendidas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75F1A37-63DC-9599-210F-504BEB739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Heurística</a:t>
            </a:r>
          </a:p>
          <a:p>
            <a:r>
              <a:rPr lang="es-MX" dirty="0"/>
              <a:t>Por capas y por problemas específicos</a:t>
            </a:r>
          </a:p>
          <a:p>
            <a:r>
              <a:rPr lang="es-MX" dirty="0" err="1"/>
              <a:t>Multistakeholder</a:t>
            </a:r>
            <a:endParaRPr lang="es-MX" dirty="0"/>
          </a:p>
          <a:p>
            <a:pPr lvl="1"/>
            <a:r>
              <a:rPr lang="es-MX" dirty="0"/>
              <a:t>Quiénes son los “</a:t>
            </a:r>
            <a:r>
              <a:rPr lang="es-MX" dirty="0" err="1"/>
              <a:t>stakeholders</a:t>
            </a:r>
            <a:r>
              <a:rPr lang="es-MX" dirty="0"/>
              <a:t>”, cómo los reunimos</a:t>
            </a:r>
          </a:p>
          <a:p>
            <a:pPr lvl="1"/>
            <a:r>
              <a:rPr lang="es-MX" dirty="0"/>
              <a:t>Diseño organizacional</a:t>
            </a:r>
          </a:p>
          <a:p>
            <a:pPr lvl="1"/>
            <a:r>
              <a:rPr lang="es-MX" dirty="0"/>
              <a:t>Incentivos positivos y perversos</a:t>
            </a:r>
          </a:p>
          <a:p>
            <a:pPr lvl="1"/>
            <a:r>
              <a:rPr lang="es-MX" dirty="0"/>
              <a:t>Conducta sustantiva, medio adjetivo</a:t>
            </a:r>
          </a:p>
          <a:p>
            <a:pPr lvl="2"/>
            <a:r>
              <a:rPr lang="es-MX" dirty="0"/>
              <a:t>Lo central es la CONDUCTA ( + motivaciones, intenciones, vulnerabilidades)</a:t>
            </a:r>
          </a:p>
          <a:p>
            <a:pPr lvl="2"/>
            <a:r>
              <a:rPr lang="es-MX" dirty="0"/>
              <a:t>El impacto del MEDIO puede ser disruptivo (ver esquema 6F)</a:t>
            </a:r>
          </a:p>
          <a:p>
            <a:pPr lvl="2"/>
            <a:r>
              <a:rPr lang="es-MX" dirty="0"/>
              <a:t>Se actúa sobre el MEDIO para modificar la CONDUCTA</a:t>
            </a:r>
          </a:p>
        </p:txBody>
      </p:sp>
    </p:spTree>
    <p:extLst>
      <p:ext uri="{BB962C8B-B14F-4D97-AF65-F5344CB8AC3E}">
        <p14:creationId xmlns:p14="http://schemas.microsoft.com/office/powerpoint/2010/main" val="3976762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5879C5-6463-1912-242D-4601F6862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Entender Internet – 6 factores, 6F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AEAF4C-DBCC-7795-6F74-F7A02ECA4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Internet como panacea o como fuente de todos los males </a:t>
            </a:r>
          </a:p>
          <a:p>
            <a:pPr marL="514350" indent="-514350">
              <a:buAutoNum type="arabicPeriod"/>
            </a:pPr>
            <a:r>
              <a:rPr lang="es-MX" dirty="0" err="1"/>
              <a:t>Hiperescala</a:t>
            </a:r>
            <a:endParaRPr lang="es-MX" dirty="0"/>
          </a:p>
          <a:p>
            <a:pPr marL="514350" indent="-514350">
              <a:buAutoNum type="arabicPeriod"/>
            </a:pPr>
            <a:r>
              <a:rPr lang="es-MX" dirty="0"/>
              <a:t>Identidad y anonimato</a:t>
            </a:r>
          </a:p>
          <a:p>
            <a:pPr marL="514350" indent="-514350">
              <a:buAutoNum type="arabicPeriod"/>
            </a:pPr>
            <a:r>
              <a:rPr lang="es-MX" dirty="0" err="1"/>
              <a:t>Transjurisdiccional</a:t>
            </a:r>
            <a:endParaRPr lang="es-MX" dirty="0"/>
          </a:p>
          <a:p>
            <a:pPr marL="514350" indent="-514350">
              <a:buAutoNum type="arabicPeriod"/>
            </a:pPr>
            <a:r>
              <a:rPr lang="es-MX" dirty="0"/>
              <a:t>Abatimiento de barreras</a:t>
            </a:r>
          </a:p>
          <a:p>
            <a:pPr marL="514350" indent="-514350">
              <a:buAutoNum type="arabicPeriod"/>
            </a:pPr>
            <a:r>
              <a:rPr lang="es-MX" dirty="0"/>
              <a:t>Reducción de fricción</a:t>
            </a:r>
          </a:p>
          <a:p>
            <a:pPr marL="514350" indent="-514350">
              <a:buAutoNum type="arabicPeriod"/>
            </a:pPr>
            <a:r>
              <a:rPr lang="es-MX" dirty="0"/>
              <a:t>Memoria y olvido</a:t>
            </a:r>
          </a:p>
        </p:txBody>
      </p:sp>
    </p:spTree>
    <p:extLst>
      <p:ext uri="{BB962C8B-B14F-4D97-AF65-F5344CB8AC3E}">
        <p14:creationId xmlns:p14="http://schemas.microsoft.com/office/powerpoint/2010/main" val="79406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E3A09C-C2E6-CA56-607A-1FECC2893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Evolución de la gobernanza de Internet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6CF9167-B790-FCC9-B457-45DD0FB1C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Por capas, por temas, heurística, evolutiva</a:t>
            </a:r>
          </a:p>
          <a:p>
            <a:r>
              <a:rPr lang="es-MX" dirty="0" err="1"/>
              <a:t>Plataformas,sus</a:t>
            </a:r>
            <a:r>
              <a:rPr lang="es-MX" dirty="0"/>
              <a:t> efectos y gobernanza</a:t>
            </a:r>
          </a:p>
          <a:p>
            <a:r>
              <a:rPr lang="es-MX" dirty="0"/>
              <a:t>Gobernanza de y </a:t>
            </a:r>
            <a:r>
              <a:rPr lang="es-MX" b="1" dirty="0"/>
              <a:t>SOBRE</a:t>
            </a:r>
            <a:r>
              <a:rPr lang="es-MX" dirty="0"/>
              <a:t> Internet – temas de contenido, servicios, derechos; ejemplares libertad de expresión, privacidad. </a:t>
            </a:r>
          </a:p>
          <a:p>
            <a:r>
              <a:rPr lang="es-MX" dirty="0"/>
              <a:t>Derechos Digitales o extensiones y riesgos digitales a los derechos</a:t>
            </a:r>
          </a:p>
          <a:p>
            <a:r>
              <a:rPr lang="es-MX" dirty="0"/>
              <a:t>IGF – Internet </a:t>
            </a:r>
            <a:r>
              <a:rPr lang="es-MX" dirty="0" err="1"/>
              <a:t>Governance</a:t>
            </a:r>
            <a:r>
              <a:rPr lang="es-MX" dirty="0"/>
              <a:t> </a:t>
            </a:r>
            <a:r>
              <a:rPr lang="es-MX" dirty="0" err="1"/>
              <a:t>Forum</a:t>
            </a:r>
            <a:endParaRPr lang="es-MX" dirty="0"/>
          </a:p>
          <a:p>
            <a:r>
              <a:rPr lang="es-MX" dirty="0"/>
              <a:t>Intervenciones multilaterales, ONU (NO MULTISTAKEHOLDER) – OEWG (Open </a:t>
            </a:r>
            <a:r>
              <a:rPr lang="es-MX" dirty="0" err="1"/>
              <a:t>Ended</a:t>
            </a:r>
            <a:r>
              <a:rPr lang="es-MX" dirty="0"/>
              <a:t> </a:t>
            </a:r>
            <a:r>
              <a:rPr lang="es-MX" dirty="0" err="1"/>
              <a:t>Working</a:t>
            </a:r>
            <a:r>
              <a:rPr lang="es-MX" dirty="0"/>
              <a:t> </a:t>
            </a:r>
            <a:r>
              <a:rPr lang="es-MX" dirty="0" err="1"/>
              <a:t>Group</a:t>
            </a:r>
            <a:r>
              <a:rPr lang="es-MX" dirty="0"/>
              <a:t> </a:t>
            </a:r>
            <a:r>
              <a:rPr lang="es-MX" dirty="0" err="1"/>
              <a:t>on</a:t>
            </a:r>
            <a:r>
              <a:rPr lang="es-MX" dirty="0"/>
              <a:t> </a:t>
            </a:r>
            <a:r>
              <a:rPr lang="es-MX" dirty="0" err="1"/>
              <a:t>Cybersecurity</a:t>
            </a:r>
            <a:r>
              <a:rPr lang="es-MX" dirty="0"/>
              <a:t>), GDC (Global Digital Compact) </a:t>
            </a:r>
          </a:p>
          <a:p>
            <a:r>
              <a:rPr lang="es-MX" dirty="0"/>
              <a:t>Creciente presencia de la Ciberseguridad, </a:t>
            </a:r>
            <a:r>
              <a:rPr lang="es-MX" i="1" dirty="0"/>
              <a:t>per se</a:t>
            </a:r>
            <a:r>
              <a:rPr lang="es-MX" dirty="0"/>
              <a:t> y como vehículo</a:t>
            </a:r>
          </a:p>
        </p:txBody>
      </p:sp>
    </p:spTree>
    <p:extLst>
      <p:ext uri="{BB962C8B-B14F-4D97-AF65-F5344CB8AC3E}">
        <p14:creationId xmlns:p14="http://schemas.microsoft.com/office/powerpoint/2010/main" val="3916873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B82686-6125-AD06-DA0E-6B3C9391B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Modelos gobernanza Internet e IA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7EB9527-E37E-2FEC-F6E2-1EE0A5C618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Internet – “4 Internets”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6B0DA5B-DE6F-71F6-B51B-240DA2DFA6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dirty="0"/>
              <a:t>Silicon Valley – libertad e innovación, imaginario “californiano” + “yanqui”</a:t>
            </a:r>
          </a:p>
          <a:p>
            <a:r>
              <a:rPr lang="es-MX" dirty="0"/>
              <a:t>Washington DC – acceso a datos, monetización</a:t>
            </a:r>
          </a:p>
          <a:p>
            <a:r>
              <a:rPr lang="es-MX" dirty="0"/>
              <a:t>Europa “decente” – derechos, privacidad, restricciones</a:t>
            </a:r>
          </a:p>
          <a:p>
            <a:r>
              <a:rPr lang="es-MX" dirty="0"/>
              <a:t>China – desarrollo salvaje, capitales, control del Estado</a:t>
            </a:r>
          </a:p>
          <a:p>
            <a:r>
              <a:rPr lang="es-MX" dirty="0"/>
              <a:t>5ª. Internet, Rusia (y otros): “</a:t>
            </a:r>
            <a:r>
              <a:rPr lang="es-MX" dirty="0" err="1"/>
              <a:t>weaponizing</a:t>
            </a:r>
            <a:r>
              <a:rPr lang="es-MX" dirty="0"/>
              <a:t> </a:t>
            </a:r>
            <a:r>
              <a:rPr lang="es-MX" dirty="0" err="1"/>
              <a:t>the</a:t>
            </a:r>
            <a:r>
              <a:rPr lang="es-MX" dirty="0"/>
              <a:t> Internet </a:t>
            </a:r>
            <a:r>
              <a:rPr lang="es-MX" dirty="0" err="1"/>
              <a:t>against</a:t>
            </a:r>
            <a:r>
              <a:rPr lang="es-MX" dirty="0"/>
              <a:t> </a:t>
            </a:r>
            <a:r>
              <a:rPr lang="es-MX" dirty="0" err="1"/>
              <a:t>itself</a:t>
            </a:r>
            <a:r>
              <a:rPr lang="es-MX" dirty="0"/>
              <a:t>”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FE2BBC7-1683-E3AA-78A4-DC2322C6BF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MX" dirty="0"/>
              <a:t>IA – 3 modelos canónicos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80DF108-B7CA-7C7D-043D-F499774EEA6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dirty="0"/>
              <a:t>Estados Unidos – innovación, mercado, acceso irrestricto a datos, “todo vale”, daños </a:t>
            </a:r>
            <a:r>
              <a:rPr lang="es-MX" i="1" dirty="0"/>
              <a:t>ex - post</a:t>
            </a:r>
            <a:endParaRPr lang="es-MX" dirty="0"/>
          </a:p>
          <a:p>
            <a:r>
              <a:rPr lang="es-MX" dirty="0"/>
              <a:t>Europa – regulación, privacidad, derechos; daños y riesgos; “</a:t>
            </a:r>
            <a:r>
              <a:rPr lang="es-MX" dirty="0" err="1"/>
              <a:t>guardrails</a:t>
            </a:r>
            <a:r>
              <a:rPr lang="es-MX" dirty="0"/>
              <a:t>” legales </a:t>
            </a:r>
            <a:r>
              <a:rPr lang="es-MX" i="1" dirty="0"/>
              <a:t>ex - ante</a:t>
            </a:r>
          </a:p>
          <a:p>
            <a:r>
              <a:rPr lang="es-MX" dirty="0"/>
              <a:t>China – acceso irrestricto a datos ajenos, control sobre los propios; innovación libre en espacio bajo control gubernamental / partidista; “</a:t>
            </a:r>
            <a:r>
              <a:rPr lang="es-MX" dirty="0" err="1"/>
              <a:t>guardrails</a:t>
            </a:r>
            <a:r>
              <a:rPr lang="es-MX" dirty="0"/>
              <a:t>”: “no perturbar el sueño del pueblo chino”</a:t>
            </a:r>
          </a:p>
        </p:txBody>
      </p:sp>
    </p:spTree>
    <p:extLst>
      <p:ext uri="{BB962C8B-B14F-4D97-AF65-F5344CB8AC3E}">
        <p14:creationId xmlns:p14="http://schemas.microsoft.com/office/powerpoint/2010/main" val="802270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63E8D4-0529-CC81-596E-2494C33F0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Lecciones aprendidas 2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DF10D4-0C95-9E42-1070-0231A65A4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Ciclo clásico de la regulación: </a:t>
            </a:r>
          </a:p>
          <a:p>
            <a:pPr lvl="1"/>
            <a:r>
              <a:rPr lang="es-MX" dirty="0"/>
              <a:t>Negar</a:t>
            </a:r>
          </a:p>
          <a:p>
            <a:pPr lvl="1"/>
            <a:r>
              <a:rPr lang="es-MX" dirty="0"/>
              <a:t>Desviar / invertir </a:t>
            </a:r>
          </a:p>
          <a:p>
            <a:pPr lvl="1"/>
            <a:r>
              <a:rPr lang="es-MX" dirty="0"/>
              <a:t>Confundir</a:t>
            </a:r>
          </a:p>
          <a:p>
            <a:pPr lvl="1"/>
            <a:r>
              <a:rPr lang="es-MX" dirty="0"/>
              <a:t>Aceptar </a:t>
            </a:r>
          </a:p>
          <a:p>
            <a:pPr lvl="1"/>
            <a:r>
              <a:rPr lang="es-MX" dirty="0"/>
              <a:t>Influir</a:t>
            </a:r>
          </a:p>
          <a:p>
            <a:pPr lvl="1"/>
            <a:r>
              <a:rPr lang="es-MX" dirty="0"/>
              <a:t>Debilitar</a:t>
            </a:r>
          </a:p>
          <a:p>
            <a:pPr lvl="1"/>
            <a:r>
              <a:rPr lang="es-MX" dirty="0"/>
              <a:t>Capturar</a:t>
            </a:r>
          </a:p>
          <a:p>
            <a:pPr lvl="1"/>
            <a:r>
              <a:rPr lang="es-MX" dirty="0"/>
              <a:t>Convivir</a:t>
            </a:r>
          </a:p>
          <a:p>
            <a:pPr lvl="1"/>
            <a:r>
              <a:rPr lang="es-MX" dirty="0"/>
              <a:t>Ejemplos: tabaco, medio ambiente, cine/radio/TV, deporte, DNS…</a:t>
            </a:r>
          </a:p>
        </p:txBody>
      </p:sp>
    </p:spTree>
    <p:extLst>
      <p:ext uri="{BB962C8B-B14F-4D97-AF65-F5344CB8AC3E}">
        <p14:creationId xmlns:p14="http://schemas.microsoft.com/office/powerpoint/2010/main" val="618232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C3A17C-2222-349D-76DD-0E33F5F4D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¿Cómo los hacemos sentarse a la mesa?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A93188-C3F8-4929-DC17-54769E6E4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/>
              <a:t>Por tema (no es lo mismo plegado de proteínas que </a:t>
            </a:r>
            <a:r>
              <a:rPr lang="es-MX" i="1" dirty="0"/>
              <a:t>Deep </a:t>
            </a:r>
            <a:r>
              <a:rPr lang="es-MX" i="1" dirty="0" err="1"/>
              <a:t>fakes</a:t>
            </a:r>
            <a:r>
              <a:rPr lang="es-MX" dirty="0"/>
              <a:t>)</a:t>
            </a:r>
          </a:p>
          <a:p>
            <a:r>
              <a:rPr lang="es-MX" dirty="0"/>
              <a:t>Por riesgo / daño (no es lo mismo diseñar moléculas que inyectarlas)</a:t>
            </a:r>
          </a:p>
          <a:p>
            <a:r>
              <a:rPr lang="es-MX" dirty="0"/>
              <a:t>Por “</a:t>
            </a:r>
            <a:r>
              <a:rPr lang="es-MX" dirty="0" err="1"/>
              <a:t>stakeholder</a:t>
            </a:r>
            <a:r>
              <a:rPr lang="es-MX" dirty="0"/>
              <a:t>” afectado</a:t>
            </a:r>
          </a:p>
          <a:p>
            <a:r>
              <a:rPr lang="es-MX" dirty="0"/>
              <a:t>Por herramienta: ley, regulación, ética, gobernanza</a:t>
            </a:r>
          </a:p>
          <a:p>
            <a:r>
              <a:rPr lang="es-MX" dirty="0"/>
              <a:t>Por miedo a regulación más fuerte</a:t>
            </a:r>
          </a:p>
          <a:p>
            <a:r>
              <a:rPr lang="es-MX" dirty="0"/>
              <a:t>Centralización</a:t>
            </a:r>
          </a:p>
          <a:p>
            <a:r>
              <a:rPr lang="es-MX" dirty="0"/>
              <a:t>Incentivos positivos y perversos</a:t>
            </a:r>
          </a:p>
          <a:p>
            <a:r>
              <a:rPr lang="es-MX" dirty="0"/>
              <a:t>Por “VERTICALES”</a:t>
            </a:r>
          </a:p>
          <a:p>
            <a:r>
              <a:rPr lang="es-MX" dirty="0"/>
              <a:t>Usando instrumentos ya disponibles, </a:t>
            </a:r>
            <a:r>
              <a:rPr lang="es-MX" dirty="0" err="1"/>
              <a:t>vgr</a:t>
            </a:r>
            <a:r>
              <a:rPr lang="es-MX" dirty="0"/>
              <a:t>. Código Penal, Tecnovigilancia, Derechos del Consumidor, Privacidad, Derecho a la Imagen… </a:t>
            </a:r>
          </a:p>
        </p:txBody>
      </p:sp>
    </p:spTree>
    <p:extLst>
      <p:ext uri="{BB962C8B-B14F-4D97-AF65-F5344CB8AC3E}">
        <p14:creationId xmlns:p14="http://schemas.microsoft.com/office/powerpoint/2010/main" val="485753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3AEB04-F2B4-8759-0A86-748E7B8B2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Ya para irnos, la del estribo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481FBB-DF9D-0FD9-CA26-5B1E57862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/>
              <a:t>Internet, y ahora la expansión de la Inteligencia Artificial, arroja luz y nos obliga a repensar nuestras conductas, motivaciones, vulnerabilidades, estructuras sociales, relaciones, y más</a:t>
            </a:r>
          </a:p>
          <a:p>
            <a:r>
              <a:rPr lang="es-MX" dirty="0"/>
              <a:t>Enfocar la mirada en lo que la novedad añade a lo existente: la escritura añadió memoria, la imprenta añadió difusión de lectura y ampliación del universo de autores, la novela añadió impacto emocional, la radio añadió alcance instantáneo a la distancia, la TV añadió </a:t>
            </a:r>
            <a:r>
              <a:rPr lang="es-MX" dirty="0" err="1"/>
              <a:t>persuasividad</a:t>
            </a:r>
            <a:r>
              <a:rPr lang="es-MX" dirty="0"/>
              <a:t> a través de la imagen, la fotocopia añadió instantaneidad y traslado del documento, Internet añadió interactividad y horizontalidad, ¿qué añade a cada problema de interés la Inteligencia Artificial? </a:t>
            </a:r>
          </a:p>
          <a:p>
            <a:r>
              <a:rPr lang="es-MX" dirty="0"/>
              <a:t>Y desde luego, ni “nada nuevo bajo el Sol” ni cegarse por el brillo del nuevo objeto y su pánico moral</a:t>
            </a:r>
          </a:p>
        </p:txBody>
      </p:sp>
    </p:spTree>
    <p:extLst>
      <p:ext uri="{BB962C8B-B14F-4D97-AF65-F5344CB8AC3E}">
        <p14:creationId xmlns:p14="http://schemas.microsoft.com/office/powerpoint/2010/main" val="1862128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CF415-F392-EE6F-9AFB-A7B6E7E75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Objetivo / pregunta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C5B395-D5B3-89B4-7CB7-B1FBF0085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¿Podemos aplicar o extender a la gobernanza de la Inteligencia Artificial las lecciones aprendidas en la construcción y evolución de la gobernanza de Internet?</a:t>
            </a:r>
          </a:p>
          <a:p>
            <a:r>
              <a:rPr lang="es-MX" dirty="0"/>
              <a:t>Si sí, ¿cuáles? ¿qué sí, que no? </a:t>
            </a:r>
          </a:p>
        </p:txBody>
      </p:sp>
    </p:spTree>
    <p:extLst>
      <p:ext uri="{BB962C8B-B14F-4D97-AF65-F5344CB8AC3E}">
        <p14:creationId xmlns:p14="http://schemas.microsoft.com/office/powerpoint/2010/main" val="728843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75FD11-9C81-F46E-F026-FD781187C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Gobernanza de Internet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AEE322-A356-CCCA-98B0-49CCBECAE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¿Por qué “gobernanza”? </a:t>
            </a:r>
          </a:p>
          <a:p>
            <a:r>
              <a:rPr lang="es-MX" dirty="0"/>
              <a:t>Principios de diseño o “invariantes de Internet”: mejor esfuerzo, interoperabilidad, apertura, “robustez” de Postel, “punta a punta”, descentralización, alcance universal, robustez (general), escalabilidad</a:t>
            </a:r>
          </a:p>
          <a:p>
            <a:r>
              <a:rPr lang="es-MX" dirty="0"/>
              <a:t>Qué, quién, cómo, cuándo, dónde…</a:t>
            </a:r>
          </a:p>
        </p:txBody>
      </p:sp>
    </p:spTree>
    <p:extLst>
      <p:ext uri="{BB962C8B-B14F-4D97-AF65-F5344CB8AC3E}">
        <p14:creationId xmlns:p14="http://schemas.microsoft.com/office/powerpoint/2010/main" val="3592651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9727A6-6263-4AB1-3346-61655C35C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Qué se “gobierna” en gobernanza de Internet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B82EFC-5F20-8F88-9DEB-F1883CBA5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Gobernanza </a:t>
            </a:r>
            <a:r>
              <a:rPr lang="es-MX" b="1" i="1" dirty="0"/>
              <a:t>DE</a:t>
            </a:r>
            <a:r>
              <a:rPr lang="es-MX" dirty="0"/>
              <a:t> Internet y gobernanza </a:t>
            </a:r>
            <a:r>
              <a:rPr lang="es-MX" b="1" i="1" dirty="0"/>
              <a:t>SOBRE</a:t>
            </a:r>
            <a:r>
              <a:rPr lang="es-MX" dirty="0"/>
              <a:t> Internet</a:t>
            </a:r>
          </a:p>
          <a:p>
            <a:r>
              <a:rPr lang="es-MX" dirty="0"/>
              <a:t>Capas: </a:t>
            </a:r>
          </a:p>
          <a:p>
            <a:pPr lvl="1"/>
            <a:r>
              <a:rPr lang="es-MX" b="1" i="1" dirty="0"/>
              <a:t> </a:t>
            </a:r>
            <a:r>
              <a:rPr lang="es-MX" dirty="0"/>
              <a:t> Capas inferiores: gobernanza de telecomunicaciones. Acceso, normas técnicas UIT, GSMA, etc.; mercados, competencia; recursos escasos como espectro y derecho de vía.</a:t>
            </a:r>
          </a:p>
          <a:p>
            <a:pPr lvl="1"/>
            <a:r>
              <a:rPr lang="es-MX" dirty="0"/>
              <a:t>Capa Internet: estándares IETF, operación NANOG, LACNOG etc. y mercados</a:t>
            </a:r>
          </a:p>
          <a:p>
            <a:pPr lvl="1"/>
            <a:r>
              <a:rPr lang="es-MX" dirty="0"/>
              <a:t>Capa aplicación:</a:t>
            </a:r>
          </a:p>
          <a:p>
            <a:pPr lvl="2"/>
            <a:r>
              <a:rPr lang="es-MX" dirty="0"/>
              <a:t>DNS ICANN</a:t>
            </a:r>
          </a:p>
          <a:p>
            <a:pPr lvl="2"/>
            <a:r>
              <a:rPr lang="es-MX" dirty="0"/>
              <a:t>WWW W3C</a:t>
            </a:r>
          </a:p>
          <a:p>
            <a:pPr lvl="1"/>
            <a:r>
              <a:rPr lang="es-MX" dirty="0"/>
              <a:t>Usos: gobernanza por uso: comunicación, comercio, video… mercados, derechos, jurisdicción</a:t>
            </a:r>
          </a:p>
        </p:txBody>
      </p:sp>
    </p:spTree>
    <p:extLst>
      <p:ext uri="{BB962C8B-B14F-4D97-AF65-F5344CB8AC3E}">
        <p14:creationId xmlns:p14="http://schemas.microsoft.com/office/powerpoint/2010/main" val="3385565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65CC4-21F5-9D12-5A2A-D89F9B961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Quién </a:t>
            </a:r>
            <a:r>
              <a:rPr lang="es-MX" dirty="0" err="1"/>
              <a:t>quién</a:t>
            </a:r>
            <a:r>
              <a:rPr lang="es-MX" dirty="0"/>
              <a:t> </a:t>
            </a:r>
            <a:r>
              <a:rPr lang="es-MX" dirty="0" err="1"/>
              <a:t>quié</a:t>
            </a:r>
            <a:r>
              <a:rPr lang="es-MX" dirty="0"/>
              <a:t>-e-e-en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C18FDA-98E1-0210-FFBB-95E5146A1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Telecomunicaciones: UIT + organismos nacionales</a:t>
            </a:r>
          </a:p>
          <a:p>
            <a:r>
              <a:rPr lang="es-MX" dirty="0"/>
              <a:t>Normas técnicas Internet, mejores prácticas operación: IETF</a:t>
            </a:r>
          </a:p>
          <a:p>
            <a:r>
              <a:rPr lang="es-MX" dirty="0"/>
              <a:t>Asignación de direcciones IP: </a:t>
            </a:r>
            <a:r>
              <a:rPr lang="es-MX" dirty="0" err="1"/>
              <a:t>RIRs</a:t>
            </a:r>
            <a:r>
              <a:rPr lang="es-MX" dirty="0"/>
              <a:t>, ICANN</a:t>
            </a:r>
          </a:p>
          <a:p>
            <a:r>
              <a:rPr lang="es-MX" dirty="0"/>
              <a:t>DNS: ICANN</a:t>
            </a:r>
          </a:p>
          <a:p>
            <a:r>
              <a:rPr lang="es-MX" dirty="0"/>
              <a:t>Phishing, correo/mensajería maliciosos: APWG, M3AAWG, CSA, GASA, + autoridades nacionales, coordinación Europol, Interpol</a:t>
            </a:r>
          </a:p>
          <a:p>
            <a:r>
              <a:rPr lang="es-MX" dirty="0"/>
              <a:t>Responsabilidades de intermediarios, moderación de contenidos: autoridades y acuerdos nacionales, pauta “Sección 230”</a:t>
            </a:r>
          </a:p>
          <a:p>
            <a:r>
              <a:rPr lang="es-MX" dirty="0"/>
              <a:t>Gobernanza de plataformas, espacio en evolución</a:t>
            </a:r>
          </a:p>
        </p:txBody>
      </p:sp>
    </p:spTree>
    <p:extLst>
      <p:ext uri="{BB962C8B-B14F-4D97-AF65-F5344CB8AC3E}">
        <p14:creationId xmlns:p14="http://schemas.microsoft.com/office/powerpoint/2010/main" val="84651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79CF8E-6A47-6DAC-0411-D574C0669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 el principio era… (¡no adivinarás lo que pasó después!)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AFE599-119D-9BEE-BC03-8C4A97207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/>
              <a:t>Internet empieza como proyecto técnico / académico (significativo para la Defensa)</a:t>
            </a:r>
          </a:p>
          <a:p>
            <a:r>
              <a:rPr lang="es-ES" dirty="0"/>
              <a:t>Autorregulación principalmente técnica (IETF)</a:t>
            </a:r>
          </a:p>
          <a:p>
            <a:r>
              <a:rPr lang="es-ES" dirty="0"/>
              <a:t>WWW produce valor económico para nombres de dominio</a:t>
            </a:r>
          </a:p>
          <a:p>
            <a:r>
              <a:rPr lang="es-ES" dirty="0"/>
              <a:t>Colisiones marcas/nombres, comercio con nombres, monopolio</a:t>
            </a:r>
          </a:p>
          <a:p>
            <a:r>
              <a:rPr lang="es-ES" dirty="0"/>
              <a:t>Solución: privatización, división del mercado en mayoreo/menudeo, introducción de competencia, resolución alternativa de controversias (UDRP)</a:t>
            </a:r>
          </a:p>
          <a:p>
            <a:r>
              <a:rPr lang="es-ES" dirty="0"/>
              <a:t>Creación de ICANN</a:t>
            </a:r>
          </a:p>
          <a:p>
            <a:r>
              <a:rPr lang="es-ES" dirty="0"/>
              <a:t>Conflictos con y entre gobiernos: Cumbre Mundial sobre la Sociedad de Información (CMSI o WSIS); gobernanza Internet no se resuelve</a:t>
            </a:r>
          </a:p>
          <a:p>
            <a:r>
              <a:rPr lang="es-ES" dirty="0"/>
              <a:t>IGF – Internet </a:t>
            </a:r>
            <a:r>
              <a:rPr lang="es-ES" dirty="0" err="1"/>
              <a:t>Governance</a:t>
            </a:r>
            <a:r>
              <a:rPr lang="es-ES" dirty="0"/>
              <a:t> </a:t>
            </a:r>
            <a:r>
              <a:rPr lang="es-ES" dirty="0" err="1"/>
              <a:t>Forum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69146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3E98A7-B15F-8AD6-8BB2-17F06777B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Promesa y amenaza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1E086E-1C6C-8EAB-F6C8-7DD533EC3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Nueva esfera pública digital</a:t>
            </a:r>
          </a:p>
          <a:p>
            <a:r>
              <a:rPr lang="es-ES" dirty="0"/>
              <a:t>Delito cibernético</a:t>
            </a:r>
          </a:p>
          <a:p>
            <a:r>
              <a:rPr lang="es-ES" dirty="0"/>
              <a:t>Comunicación transversal, horizontal</a:t>
            </a:r>
          </a:p>
          <a:p>
            <a:r>
              <a:rPr lang="es-ES" dirty="0"/>
              <a:t>Colisión con fronteras nacionales, jurisdicción; “Great </a:t>
            </a:r>
            <a:r>
              <a:rPr lang="es-ES" dirty="0" err="1"/>
              <a:t>Chinese</a:t>
            </a:r>
            <a:r>
              <a:rPr lang="es-ES" dirty="0"/>
              <a:t> Firewall”</a:t>
            </a:r>
          </a:p>
          <a:p>
            <a:r>
              <a:rPr lang="es-ES" dirty="0"/>
              <a:t>Apertura</a:t>
            </a:r>
          </a:p>
          <a:p>
            <a:r>
              <a:rPr lang="es-ES" dirty="0"/>
              <a:t>Vigilancia</a:t>
            </a:r>
          </a:p>
          <a:p>
            <a:r>
              <a:rPr lang="es-ES" dirty="0"/>
              <a:t>Ciberseguridad como motivo y </a:t>
            </a:r>
            <a:r>
              <a:rPr lang="es-ES"/>
              <a:t>como vehículo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69997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736D80-A7D1-C121-9E3E-888F35AE1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ICANN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5FF388-5F36-D39E-B4A7-2EC795B0C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/>
              <a:t>ICANN = Internet </a:t>
            </a:r>
            <a:r>
              <a:rPr lang="es-MX" dirty="0" err="1"/>
              <a:t>Corporation</a:t>
            </a:r>
            <a:r>
              <a:rPr lang="es-MX" dirty="0"/>
              <a:t> </a:t>
            </a:r>
            <a:r>
              <a:rPr lang="es-MX" dirty="0" err="1"/>
              <a:t>for</a:t>
            </a:r>
            <a:r>
              <a:rPr lang="es-MX" dirty="0"/>
              <a:t> </a:t>
            </a:r>
            <a:r>
              <a:rPr lang="es-MX" dirty="0" err="1"/>
              <a:t>Assigned</a:t>
            </a:r>
            <a:r>
              <a:rPr lang="es-MX" dirty="0"/>
              <a:t> </a:t>
            </a:r>
            <a:r>
              <a:rPr lang="es-MX" dirty="0" err="1"/>
              <a:t>Names</a:t>
            </a:r>
            <a:r>
              <a:rPr lang="es-MX" dirty="0"/>
              <a:t> and </a:t>
            </a:r>
            <a:r>
              <a:rPr lang="es-MX" dirty="0" err="1"/>
              <a:t>Numbers</a:t>
            </a:r>
            <a:endParaRPr lang="es-MX" dirty="0"/>
          </a:p>
          <a:p>
            <a:pPr lvl="1"/>
            <a:r>
              <a:rPr lang="es-MX" dirty="0"/>
              <a:t>Coordinación de lo único central en la Internet </a:t>
            </a:r>
            <a:r>
              <a:rPr lang="es-MX" dirty="0" err="1"/>
              <a:t>decentralizada</a:t>
            </a:r>
            <a:r>
              <a:rPr lang="es-MX" dirty="0"/>
              <a:t>: nombres, números, parámetros de protocolos</a:t>
            </a:r>
          </a:p>
          <a:p>
            <a:r>
              <a:rPr lang="es-MX" dirty="0"/>
              <a:t>Antecedentes: IETF (Internet </a:t>
            </a:r>
            <a:r>
              <a:rPr lang="es-MX" dirty="0" err="1"/>
              <a:t>Engineering</a:t>
            </a:r>
            <a:r>
              <a:rPr lang="es-MX" dirty="0"/>
              <a:t> </a:t>
            </a:r>
            <a:r>
              <a:rPr lang="es-MX" dirty="0" err="1"/>
              <a:t>Task</a:t>
            </a:r>
            <a:r>
              <a:rPr lang="es-MX" dirty="0"/>
              <a:t> </a:t>
            </a:r>
            <a:r>
              <a:rPr lang="es-MX" dirty="0" err="1"/>
              <a:t>Force</a:t>
            </a:r>
            <a:r>
              <a:rPr lang="es-MX" dirty="0"/>
              <a:t>): ni reyes ni presidentes ni votos, “rough </a:t>
            </a:r>
            <a:r>
              <a:rPr lang="es-MX" dirty="0" err="1"/>
              <a:t>consensus</a:t>
            </a:r>
            <a:r>
              <a:rPr lang="es-MX" dirty="0"/>
              <a:t> and running </a:t>
            </a:r>
            <a:r>
              <a:rPr lang="es-MX" dirty="0" err="1"/>
              <a:t>code</a:t>
            </a:r>
            <a:r>
              <a:rPr lang="es-MX" dirty="0"/>
              <a:t>”</a:t>
            </a:r>
          </a:p>
          <a:p>
            <a:r>
              <a:rPr lang="es-MX" dirty="0"/>
              <a:t>Construcción multisectorial o </a:t>
            </a:r>
            <a:r>
              <a:rPr lang="es-MX" b="1" dirty="0"/>
              <a:t>MULTISTAKEHOLDER</a:t>
            </a:r>
            <a:r>
              <a:rPr lang="es-MX" dirty="0"/>
              <a:t>, voluntaria, basada en derecho privado – contratos y resolución de controversias. Reducir arbitrariedad mediante desarrollo participativo y estructurado de políticas.</a:t>
            </a:r>
          </a:p>
          <a:p>
            <a:r>
              <a:rPr lang="es-MX" dirty="0"/>
              <a:t>El papel singular de los gobiernos – poder asimétrico pero no control ni responsabilidades legales</a:t>
            </a:r>
          </a:p>
          <a:p>
            <a:r>
              <a:rPr lang="es-MX" dirty="0"/>
              <a:t>Evolución hacia la independencia respecto a Estados Unidos</a:t>
            </a:r>
          </a:p>
        </p:txBody>
      </p:sp>
    </p:spTree>
    <p:extLst>
      <p:ext uri="{BB962C8B-B14F-4D97-AF65-F5344CB8AC3E}">
        <p14:creationId xmlns:p14="http://schemas.microsoft.com/office/powerpoint/2010/main" val="2062514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03D617-C8FB-A34C-1465-F6571DF72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ICANN modelo </a:t>
            </a:r>
            <a:r>
              <a:rPr lang="es-MX" dirty="0" err="1"/>
              <a:t>multistakeholder</a:t>
            </a:r>
            <a:endParaRPr lang="es-MX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63BA57D7-C403-3F4A-B919-D92E2E99B63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8776" y="1634370"/>
            <a:ext cx="7963369" cy="4703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96267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1135</Words>
  <Application>Microsoft Office PowerPoint</Application>
  <PresentationFormat>Panorámica</PresentationFormat>
  <Paragraphs>116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de Office</vt:lpstr>
      <vt:lpstr>De la gobernanza de Internet a la de la Inteligencia Artificial</vt:lpstr>
      <vt:lpstr>Objetivo / pregunta</vt:lpstr>
      <vt:lpstr>Gobernanza de Internet</vt:lpstr>
      <vt:lpstr>Qué se “gobierna” en gobernanza de Internet</vt:lpstr>
      <vt:lpstr>Quién quién quié-e-e-en</vt:lpstr>
      <vt:lpstr>En el principio era… (¡no adivinarás lo que pasó después!)</vt:lpstr>
      <vt:lpstr>Promesa y amenaza</vt:lpstr>
      <vt:lpstr>ICANN</vt:lpstr>
      <vt:lpstr>ICANN modelo multistakeholder</vt:lpstr>
      <vt:lpstr>Lecciones aprendidas</vt:lpstr>
      <vt:lpstr>Entender Internet – 6 factores, 6F</vt:lpstr>
      <vt:lpstr>Evolución de la gobernanza de Internet</vt:lpstr>
      <vt:lpstr>Modelos gobernanza Internet e IA</vt:lpstr>
      <vt:lpstr>Lecciones aprendidas 2</vt:lpstr>
      <vt:lpstr>¿Cómo los hacemos sentarse a la mesa? </vt:lpstr>
      <vt:lpstr>Ya para irnos, la del estribo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Alejandro Pisanty</dc:creator>
  <cp:lastModifiedBy>Alejandro Pisanty</cp:lastModifiedBy>
  <cp:revision>3</cp:revision>
  <dcterms:created xsi:type="dcterms:W3CDTF">2026-02-19T01:45:36Z</dcterms:created>
  <dcterms:modified xsi:type="dcterms:W3CDTF">2026-02-19T16:20:10Z</dcterms:modified>
</cp:coreProperties>
</file>