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8" r:id="rId2"/>
  </p:sldMasterIdLst>
  <p:notesMasterIdLst>
    <p:notesMasterId r:id="rId4"/>
  </p:notesMasterIdLst>
  <p:sldIdLst>
    <p:sldId id="257" r:id="rId3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56" autoAdjust="0"/>
    <p:restoredTop sz="95501" autoAdjust="0"/>
  </p:normalViewPr>
  <p:slideViewPr>
    <p:cSldViewPr snapToGrid="0">
      <p:cViewPr>
        <p:scale>
          <a:sx n="99" d="100"/>
          <a:sy n="99" d="100"/>
        </p:scale>
        <p:origin x="216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DC6BDEC-90AF-41CA-AAE6-2C1CF503F7D8}" type="datetimeFigureOut">
              <a:rPr lang="es-MX" smtClean="0"/>
              <a:t>04/02/2014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D762F7C-C2F2-440A-9CA5-733A24CCB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52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62F7C-C2F2-440A-9CA5-733A24CCB13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55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914400">
              <a:buNone/>
            </a:pPr>
            <a:r>
              <a:rPr lang="en-US" sz="8000" b="0" i="0" baseline="0">
                <a:solidFill>
                  <a:srgbClr val="A53010"/>
                </a:solidFill>
                <a:effectLst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914400">
              <a:buNone/>
            </a:pPr>
            <a:r>
              <a:rPr lang="en-US" sz="8000" b="0" i="0" baseline="0">
                <a:solidFill>
                  <a:srgbClr val="A53010"/>
                </a:solidFill>
                <a:effectLst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 de la 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914400">
              <a:buNone/>
            </a:pPr>
            <a:r>
              <a:rPr lang="en-US" sz="8000" b="0" i="0" baseline="0">
                <a:solidFill>
                  <a:srgbClr val="A53010"/>
                </a:solidFill>
                <a:effectLst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914400">
              <a:buNone/>
            </a:pPr>
            <a:r>
              <a:rPr lang="en-US" sz="8000" b="0" i="0" baseline="0">
                <a:solidFill>
                  <a:srgbClr val="A53010"/>
                </a:solidFill>
                <a:effectLst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71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a o Fal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AB48-6B81-443C-84F0-8098475CA912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E9ABD0-655E-4203-B2D8-6AEABBAE04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96247" y="71112"/>
            <a:ext cx="1622739" cy="3788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FALACIAS INFORMALES</a:t>
            </a:r>
            <a:endParaRPr lang="en-US" sz="1000" dirty="0"/>
          </a:p>
        </p:txBody>
      </p:sp>
      <p:sp>
        <p:nvSpPr>
          <p:cNvPr id="4" name="Rectángulo 3"/>
          <p:cNvSpPr/>
          <p:nvPr/>
        </p:nvSpPr>
        <p:spPr>
          <a:xfrm>
            <a:off x="463695" y="1319258"/>
            <a:ext cx="1826145" cy="2614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Transferencia de propiedades </a:t>
            </a:r>
            <a:endParaRPr lang="en-US" sz="900" dirty="0"/>
          </a:p>
        </p:txBody>
      </p:sp>
      <p:sp>
        <p:nvSpPr>
          <p:cNvPr id="5" name="Rectángulo 4"/>
          <p:cNvSpPr/>
          <p:nvPr/>
        </p:nvSpPr>
        <p:spPr>
          <a:xfrm>
            <a:off x="506116" y="3337499"/>
            <a:ext cx="964726" cy="27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De </a:t>
            </a:r>
            <a:r>
              <a:rPr lang="en-US" sz="900" dirty="0" err="1" smtClean="0"/>
              <a:t>autoridad</a:t>
            </a:r>
            <a:endParaRPr lang="en-US" sz="900" dirty="0"/>
          </a:p>
        </p:txBody>
      </p:sp>
      <p:sp>
        <p:nvSpPr>
          <p:cNvPr id="6" name="Rectángulo 5"/>
          <p:cNvSpPr/>
          <p:nvPr/>
        </p:nvSpPr>
        <p:spPr>
          <a:xfrm>
            <a:off x="491622" y="2648953"/>
            <a:ext cx="980397" cy="443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Contra la per</a:t>
            </a:r>
            <a:r>
              <a:rPr lang="es-MX" sz="900" b="1" dirty="0"/>
              <a:t>s</a:t>
            </a:r>
            <a:r>
              <a:rPr lang="en-US" sz="900" dirty="0" err="1" smtClean="0"/>
              <a:t>ona</a:t>
            </a:r>
            <a:r>
              <a:rPr lang="en-US" sz="900" dirty="0" smtClean="0"/>
              <a:t> (Ad hominem)</a:t>
            </a:r>
            <a:endParaRPr lang="en-US" sz="900" dirty="0"/>
          </a:p>
        </p:txBody>
      </p:sp>
      <p:sp>
        <p:nvSpPr>
          <p:cNvPr id="7" name="Rectángulo 6"/>
          <p:cNvSpPr/>
          <p:nvPr/>
        </p:nvSpPr>
        <p:spPr>
          <a:xfrm>
            <a:off x="1866442" y="2522465"/>
            <a:ext cx="1748164" cy="236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err="1" smtClean="0"/>
              <a:t>Ofensiva</a:t>
            </a:r>
            <a:r>
              <a:rPr lang="en-US" sz="900" dirty="0"/>
              <a:t> </a:t>
            </a:r>
            <a:r>
              <a:rPr lang="en-US" sz="900" dirty="0" smtClean="0"/>
              <a:t>(</a:t>
            </a:r>
            <a:r>
              <a:rPr lang="en-US" sz="900" dirty="0" err="1" smtClean="0"/>
              <a:t>falacia</a:t>
            </a:r>
            <a:r>
              <a:rPr lang="en-US" sz="900" dirty="0" smtClean="0"/>
              <a:t> </a:t>
            </a:r>
            <a:r>
              <a:rPr lang="en-US" sz="900" dirty="0" err="1"/>
              <a:t>genetica</a:t>
            </a:r>
            <a:r>
              <a:rPr lang="en-US" sz="900" dirty="0"/>
              <a:t>)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848436" y="1328181"/>
            <a:ext cx="1446246" cy="2617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Referencia</a:t>
            </a:r>
            <a:r>
              <a:rPr lang="en-US" sz="900" dirty="0" smtClean="0"/>
              <a:t> </a:t>
            </a:r>
            <a:r>
              <a:rPr lang="en-US" sz="900" dirty="0" err="1" smtClean="0"/>
              <a:t>insuficiente</a:t>
            </a:r>
            <a:endParaRPr lang="en-US" sz="900" dirty="0"/>
          </a:p>
        </p:txBody>
      </p:sp>
      <p:sp>
        <p:nvSpPr>
          <p:cNvPr id="9" name="Rectángulo 8"/>
          <p:cNvSpPr/>
          <p:nvPr/>
        </p:nvSpPr>
        <p:spPr>
          <a:xfrm>
            <a:off x="1875559" y="2866314"/>
            <a:ext cx="1748165" cy="2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Circunstancia</a:t>
            </a:r>
            <a:r>
              <a:rPr lang="en-US" sz="900" dirty="0" err="1"/>
              <a:t>l</a:t>
            </a:r>
            <a:endParaRPr lang="en-US" sz="900" dirty="0"/>
          </a:p>
        </p:txBody>
      </p:sp>
      <p:sp>
        <p:nvSpPr>
          <p:cNvPr id="10" name="Rectángulo 9"/>
          <p:cNvSpPr/>
          <p:nvPr/>
        </p:nvSpPr>
        <p:spPr>
          <a:xfrm>
            <a:off x="7139465" y="3882999"/>
            <a:ext cx="807715" cy="36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Repetición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11" name="Rectángulo 10"/>
          <p:cNvSpPr/>
          <p:nvPr/>
        </p:nvSpPr>
        <p:spPr>
          <a:xfrm>
            <a:off x="6630263" y="1716606"/>
            <a:ext cx="1840821" cy="29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Accidente</a:t>
            </a:r>
            <a:r>
              <a:rPr lang="en-US" sz="900" dirty="0" smtClean="0"/>
              <a:t> (</a:t>
            </a:r>
            <a:r>
              <a:rPr lang="en-US" sz="900" dirty="0" err="1" smtClean="0"/>
              <a:t>Secundum</a:t>
            </a:r>
            <a:r>
              <a:rPr lang="en-US" sz="900" dirty="0" smtClean="0"/>
              <a:t> quid) </a:t>
            </a:r>
            <a:endParaRPr lang="en-US" sz="900" dirty="0"/>
          </a:p>
        </p:txBody>
      </p:sp>
      <p:sp>
        <p:nvSpPr>
          <p:cNvPr id="30" name="Rectángulo 29"/>
          <p:cNvSpPr/>
          <p:nvPr/>
        </p:nvSpPr>
        <p:spPr>
          <a:xfrm>
            <a:off x="8551254" y="4193072"/>
            <a:ext cx="1080342" cy="225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/>
          </a:p>
          <a:p>
            <a:pPr algn="ctr"/>
            <a:r>
              <a:rPr lang="en-US" sz="900" dirty="0" err="1" smtClean="0"/>
              <a:t>Por</a:t>
            </a:r>
            <a:r>
              <a:rPr lang="en-US" sz="900" dirty="0" smtClean="0"/>
              <a:t> </a:t>
            </a:r>
            <a:r>
              <a:rPr lang="en-US" sz="900" dirty="0" err="1" smtClean="0"/>
              <a:t>sinonímia</a:t>
            </a:r>
            <a:endParaRPr lang="en-US" sz="900" dirty="0"/>
          </a:p>
          <a:p>
            <a:pPr algn="ctr"/>
            <a:endParaRPr lang="en-US" sz="900" dirty="0"/>
          </a:p>
        </p:txBody>
      </p:sp>
      <p:sp>
        <p:nvSpPr>
          <p:cNvPr id="55" name="Rectángulo 54"/>
          <p:cNvSpPr/>
          <p:nvPr/>
        </p:nvSpPr>
        <p:spPr>
          <a:xfrm>
            <a:off x="6937475" y="4393093"/>
            <a:ext cx="1174195" cy="271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Círculo</a:t>
            </a:r>
            <a:r>
              <a:rPr lang="en-US" sz="900" dirty="0" smtClean="0"/>
              <a:t> </a:t>
            </a:r>
            <a:r>
              <a:rPr lang="en-US" sz="900" dirty="0" err="1" smtClean="0"/>
              <a:t>vicioso</a:t>
            </a:r>
            <a:endParaRPr lang="en-US" sz="900" dirty="0"/>
          </a:p>
        </p:txBody>
      </p:sp>
      <p:sp>
        <p:nvSpPr>
          <p:cNvPr id="58" name="Rectángulo 57"/>
          <p:cNvSpPr/>
          <p:nvPr/>
        </p:nvSpPr>
        <p:spPr>
          <a:xfrm>
            <a:off x="6630263" y="2991015"/>
            <a:ext cx="1834912" cy="335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De un </a:t>
            </a:r>
            <a:r>
              <a:rPr lang="en-US" sz="900" dirty="0" err="1"/>
              <a:t>e</a:t>
            </a:r>
            <a:r>
              <a:rPr lang="en-US" sz="900" dirty="0" err="1" smtClean="0"/>
              <a:t>nunciado</a:t>
            </a:r>
            <a:r>
              <a:rPr lang="en-US" sz="900" dirty="0" smtClean="0"/>
              <a:t> particular a un </a:t>
            </a:r>
            <a:r>
              <a:rPr lang="en-US" sz="900" dirty="0" err="1" smtClean="0"/>
              <a:t>enunciado</a:t>
            </a:r>
            <a:r>
              <a:rPr lang="en-US" sz="900" dirty="0" smtClean="0"/>
              <a:t> universal</a:t>
            </a:r>
            <a:endParaRPr lang="en-US" sz="900" dirty="0"/>
          </a:p>
        </p:txBody>
      </p:sp>
      <p:sp>
        <p:nvSpPr>
          <p:cNvPr id="59" name="Rectángulo 58"/>
          <p:cNvSpPr/>
          <p:nvPr/>
        </p:nvSpPr>
        <p:spPr>
          <a:xfrm>
            <a:off x="6630740" y="2574805"/>
            <a:ext cx="1840344" cy="291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De un </a:t>
            </a:r>
            <a:r>
              <a:rPr lang="en-US" sz="900" dirty="0" err="1"/>
              <a:t>e</a:t>
            </a:r>
            <a:r>
              <a:rPr lang="en-US" sz="900" dirty="0" err="1" smtClean="0"/>
              <a:t>nunciado</a:t>
            </a:r>
            <a:r>
              <a:rPr lang="en-US" sz="900" dirty="0" smtClean="0"/>
              <a:t> singular a un </a:t>
            </a:r>
            <a:r>
              <a:rPr lang="en-US" sz="900" dirty="0" err="1" smtClean="0"/>
              <a:t>enunciado</a:t>
            </a:r>
            <a:r>
              <a:rPr lang="en-US" sz="900" dirty="0" smtClean="0"/>
              <a:t> universal</a:t>
            </a:r>
            <a:endParaRPr lang="en-US" sz="900" dirty="0"/>
          </a:p>
        </p:txBody>
      </p:sp>
      <p:sp>
        <p:nvSpPr>
          <p:cNvPr id="73" name="Rectángulo 72"/>
          <p:cNvSpPr/>
          <p:nvPr/>
        </p:nvSpPr>
        <p:spPr>
          <a:xfrm>
            <a:off x="8551254" y="3824021"/>
            <a:ext cx="782722" cy="240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Idéntica</a:t>
            </a:r>
            <a:endParaRPr lang="en-US" sz="900" dirty="0"/>
          </a:p>
        </p:txBody>
      </p:sp>
      <p:sp>
        <p:nvSpPr>
          <p:cNvPr id="66" name="Rectángulo 65"/>
          <p:cNvSpPr/>
          <p:nvPr/>
        </p:nvSpPr>
        <p:spPr>
          <a:xfrm>
            <a:off x="3439813" y="757412"/>
            <a:ext cx="5640634" cy="2631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DE PERTINENCIA (Extra </a:t>
            </a:r>
            <a:r>
              <a:rPr lang="en-US" sz="1000" dirty="0" err="1" smtClean="0"/>
              <a:t>dictionem</a:t>
            </a:r>
            <a:r>
              <a:rPr lang="en-US" sz="1000" dirty="0" smtClean="0"/>
              <a:t>: no </a:t>
            </a:r>
            <a:r>
              <a:rPr lang="es-MX" sz="1000" dirty="0" smtClean="0"/>
              <a:t>lingüística</a:t>
            </a:r>
            <a:r>
              <a:rPr lang="en-US" sz="1000" dirty="0" smtClean="0"/>
              <a:t>s) </a:t>
            </a:r>
            <a:r>
              <a:rPr lang="en-US" sz="1000" dirty="0" err="1" smtClean="0"/>
              <a:t>Irrelevancia</a:t>
            </a:r>
            <a:r>
              <a:rPr lang="en-US" sz="1000" dirty="0" smtClean="0"/>
              <a:t>, </a:t>
            </a:r>
            <a:r>
              <a:rPr lang="en-US" sz="1000" dirty="0" err="1" smtClean="0"/>
              <a:t>inatinencia</a:t>
            </a:r>
            <a:r>
              <a:rPr lang="en-US" sz="1000" dirty="0" smtClean="0"/>
              <a:t>, </a:t>
            </a:r>
            <a:r>
              <a:rPr lang="en-US" sz="1000" dirty="0" err="1" smtClean="0"/>
              <a:t>inatingencia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102" name="Rectángulo 101"/>
          <p:cNvSpPr/>
          <p:nvPr/>
        </p:nvSpPr>
        <p:spPr>
          <a:xfrm>
            <a:off x="1870762" y="3681869"/>
            <a:ext cx="2029463" cy="311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err="1" smtClean="0"/>
              <a:t>Autocontradicción</a:t>
            </a:r>
            <a:r>
              <a:rPr lang="en-US" sz="900" dirty="0" smtClean="0"/>
              <a:t> (</a:t>
            </a:r>
            <a:r>
              <a:rPr lang="en-US" sz="900" dirty="0" err="1" smtClean="0"/>
              <a:t>Tu</a:t>
            </a:r>
            <a:r>
              <a:rPr lang="en-US" sz="900" dirty="0" smtClean="0"/>
              <a:t> </a:t>
            </a:r>
            <a:r>
              <a:rPr lang="en-US" sz="900" dirty="0" err="1" smtClean="0"/>
              <a:t>quoque</a:t>
            </a:r>
            <a:r>
              <a:rPr lang="en-US" sz="900" dirty="0" smtClean="0"/>
              <a:t>: </a:t>
            </a:r>
            <a:r>
              <a:rPr lang="en-US" sz="900" dirty="0" err="1" smtClean="0"/>
              <a:t>tú</a:t>
            </a:r>
            <a:r>
              <a:rPr lang="en-US" sz="900" dirty="0" smtClean="0"/>
              <a:t> </a:t>
            </a:r>
            <a:r>
              <a:rPr lang="en-US" sz="900" dirty="0" err="1" smtClean="0"/>
              <a:t>también</a:t>
            </a:r>
            <a:r>
              <a:rPr lang="en-US" sz="900" dirty="0"/>
              <a:t>)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103" name="Rectángulo 102"/>
          <p:cNvSpPr/>
          <p:nvPr/>
        </p:nvSpPr>
        <p:spPr>
          <a:xfrm>
            <a:off x="1870762" y="3270588"/>
            <a:ext cx="1876017" cy="242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De </a:t>
            </a:r>
            <a:r>
              <a:rPr lang="en-US" sz="900" dirty="0" err="1" smtClean="0"/>
              <a:t>intereses</a:t>
            </a:r>
            <a:r>
              <a:rPr lang="en-US" sz="900" dirty="0"/>
              <a:t> </a:t>
            </a:r>
            <a:r>
              <a:rPr lang="en-US" sz="900" dirty="0" err="1" smtClean="0"/>
              <a:t>personales</a:t>
            </a:r>
            <a:r>
              <a:rPr lang="en-US" sz="900" dirty="0" smtClean="0"/>
              <a:t> (</a:t>
            </a:r>
            <a:r>
              <a:rPr lang="en-US" sz="900" dirty="0" err="1" smtClean="0"/>
              <a:t>envenenar</a:t>
            </a:r>
            <a:r>
              <a:rPr lang="en-US" sz="900" dirty="0" smtClean="0"/>
              <a:t> a la </a:t>
            </a:r>
            <a:r>
              <a:rPr lang="en-US" sz="900" dirty="0" err="1" smtClean="0"/>
              <a:t>fuente</a:t>
            </a:r>
            <a:r>
              <a:rPr lang="en-US" sz="900" dirty="0"/>
              <a:t>)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122" name="Rectángulo 121"/>
          <p:cNvSpPr/>
          <p:nvPr/>
        </p:nvSpPr>
        <p:spPr>
          <a:xfrm>
            <a:off x="463695" y="3749271"/>
            <a:ext cx="1255737" cy="379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Individual    </a:t>
            </a:r>
          </a:p>
          <a:p>
            <a:pPr algn="ctr"/>
            <a:r>
              <a:rPr lang="en-US" sz="900" dirty="0" smtClean="0"/>
              <a:t> (ad </a:t>
            </a:r>
            <a:r>
              <a:rPr lang="en-US" sz="900" dirty="0" err="1" smtClean="0"/>
              <a:t>verecundiam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130" name="Rectángulo 129"/>
          <p:cNvSpPr/>
          <p:nvPr/>
        </p:nvSpPr>
        <p:spPr>
          <a:xfrm>
            <a:off x="489226" y="4416551"/>
            <a:ext cx="1256108" cy="420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Colectiva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(ad </a:t>
            </a:r>
            <a:r>
              <a:rPr lang="en-US" sz="900" dirty="0" err="1" smtClean="0"/>
              <a:t>populum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139" name="Rectángulo 138"/>
          <p:cNvSpPr/>
          <p:nvPr/>
        </p:nvSpPr>
        <p:spPr>
          <a:xfrm>
            <a:off x="1983066" y="5108831"/>
            <a:ext cx="1938924" cy="184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/>
          </a:p>
          <a:p>
            <a:pPr algn="ctr"/>
            <a:r>
              <a:rPr lang="en-US" sz="900" dirty="0" err="1" smtClean="0"/>
              <a:t>Autoridad</a:t>
            </a:r>
            <a:r>
              <a:rPr lang="en-US" sz="900" dirty="0" smtClean="0"/>
              <a:t> </a:t>
            </a:r>
            <a:r>
              <a:rPr lang="en-US" sz="900" dirty="0"/>
              <a:t>de la </a:t>
            </a:r>
            <a:r>
              <a:rPr lang="en-US" sz="900" dirty="0" err="1" smtClean="0"/>
              <a:t>minoría</a:t>
            </a:r>
            <a:r>
              <a:rPr lang="en-US" sz="900" dirty="0" smtClean="0"/>
              <a:t> </a:t>
            </a:r>
            <a:r>
              <a:rPr lang="en-US" sz="900" dirty="0" err="1"/>
              <a:t>selecta</a:t>
            </a:r>
            <a:endParaRPr lang="en-US" sz="900" dirty="0"/>
          </a:p>
          <a:p>
            <a:pPr algn="ctr"/>
            <a:endParaRPr lang="en-US" sz="900" dirty="0"/>
          </a:p>
        </p:txBody>
      </p:sp>
      <p:sp>
        <p:nvSpPr>
          <p:cNvPr id="140" name="Rectángulo 139"/>
          <p:cNvSpPr/>
          <p:nvPr/>
        </p:nvSpPr>
        <p:spPr>
          <a:xfrm>
            <a:off x="1989859" y="4771753"/>
            <a:ext cx="1824624" cy="182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/>
          </a:p>
          <a:p>
            <a:pPr algn="ctr"/>
            <a:r>
              <a:rPr lang="en-US" sz="900" dirty="0" err="1" smtClean="0"/>
              <a:t>Autoridad</a:t>
            </a:r>
            <a:r>
              <a:rPr lang="en-US" sz="900" dirty="0" smtClean="0"/>
              <a:t> </a:t>
            </a:r>
            <a:r>
              <a:rPr lang="en-US" sz="900" dirty="0"/>
              <a:t>de la </a:t>
            </a:r>
            <a:r>
              <a:rPr lang="en-US" sz="900" dirty="0" err="1" smtClean="0"/>
              <a:t>tradición</a:t>
            </a:r>
            <a:endParaRPr lang="en-US" sz="900" dirty="0"/>
          </a:p>
          <a:p>
            <a:pPr algn="ctr"/>
            <a:endParaRPr lang="en-US" sz="900" dirty="0"/>
          </a:p>
        </p:txBody>
      </p:sp>
      <p:sp>
        <p:nvSpPr>
          <p:cNvPr id="141" name="Rectángulo 140"/>
          <p:cNvSpPr/>
          <p:nvPr/>
        </p:nvSpPr>
        <p:spPr>
          <a:xfrm>
            <a:off x="1989859" y="4429187"/>
            <a:ext cx="1824624" cy="197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Autoridad</a:t>
            </a:r>
            <a:r>
              <a:rPr lang="en-US" sz="900" dirty="0" smtClean="0"/>
              <a:t> </a:t>
            </a:r>
            <a:r>
              <a:rPr lang="en-US" sz="900" dirty="0"/>
              <a:t>de la </a:t>
            </a:r>
            <a:r>
              <a:rPr lang="en-US" sz="900" dirty="0" err="1" smtClean="0"/>
              <a:t>mayoría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65" name="Rectángulo 64"/>
          <p:cNvSpPr/>
          <p:nvPr/>
        </p:nvSpPr>
        <p:spPr>
          <a:xfrm>
            <a:off x="507608" y="1830837"/>
            <a:ext cx="947793" cy="27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composición</a:t>
            </a:r>
            <a:endParaRPr lang="en-US" sz="900" dirty="0"/>
          </a:p>
        </p:txBody>
      </p:sp>
      <p:sp>
        <p:nvSpPr>
          <p:cNvPr id="67" name="Rectángulo 66"/>
          <p:cNvSpPr/>
          <p:nvPr/>
        </p:nvSpPr>
        <p:spPr>
          <a:xfrm>
            <a:off x="489226" y="2255735"/>
            <a:ext cx="947793" cy="27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División</a:t>
            </a:r>
            <a:endParaRPr lang="en-US" sz="900" dirty="0"/>
          </a:p>
        </p:txBody>
      </p:sp>
      <p:sp>
        <p:nvSpPr>
          <p:cNvPr id="68" name="Rectángulo 67"/>
          <p:cNvSpPr/>
          <p:nvPr/>
        </p:nvSpPr>
        <p:spPr>
          <a:xfrm>
            <a:off x="4424471" y="1344733"/>
            <a:ext cx="1791905" cy="2658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Apelación</a:t>
            </a:r>
            <a:r>
              <a:rPr lang="en-US" sz="900" dirty="0" smtClean="0"/>
              <a:t> a los </a:t>
            </a:r>
            <a:r>
              <a:rPr lang="en-US" sz="900" dirty="0" err="1" smtClean="0"/>
              <a:t>sentimientos</a:t>
            </a:r>
            <a:endParaRPr lang="en-US" sz="900" dirty="0"/>
          </a:p>
        </p:txBody>
      </p:sp>
      <p:sp>
        <p:nvSpPr>
          <p:cNvPr id="69" name="Rectángulo 68"/>
          <p:cNvSpPr/>
          <p:nvPr/>
        </p:nvSpPr>
        <p:spPr>
          <a:xfrm>
            <a:off x="4557799" y="2883357"/>
            <a:ext cx="1531565" cy="605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Apelación</a:t>
            </a:r>
            <a:r>
              <a:rPr lang="en-US" sz="900" dirty="0" smtClean="0"/>
              <a:t> a la </a:t>
            </a:r>
            <a:r>
              <a:rPr lang="en-US" sz="900" dirty="0" err="1" smtClean="0"/>
              <a:t>inseguridad</a:t>
            </a:r>
            <a:r>
              <a:rPr lang="en-US" sz="900" dirty="0" smtClean="0"/>
              <a:t> (Ad </a:t>
            </a:r>
            <a:r>
              <a:rPr lang="en-US" sz="900" dirty="0" err="1" smtClean="0"/>
              <a:t>ignorantiam</a:t>
            </a:r>
            <a:r>
              <a:rPr lang="en-US" sz="900" dirty="0" smtClean="0"/>
              <a:t>= </a:t>
            </a:r>
          </a:p>
          <a:p>
            <a:pPr algn="ctr"/>
            <a:r>
              <a:rPr lang="en-US" sz="900" dirty="0" smtClean="0"/>
              <a:t>a  la </a:t>
            </a:r>
            <a:r>
              <a:rPr lang="en-US" sz="900" dirty="0" err="1" smtClean="0"/>
              <a:t>ignorancia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71" name="Rectángulo 70"/>
          <p:cNvSpPr/>
          <p:nvPr/>
        </p:nvSpPr>
        <p:spPr>
          <a:xfrm>
            <a:off x="4549089" y="2256050"/>
            <a:ext cx="1535174" cy="499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Apelación</a:t>
            </a:r>
            <a:r>
              <a:rPr lang="en-US" sz="900" dirty="0" smtClean="0"/>
              <a:t> a la </a:t>
            </a:r>
            <a:r>
              <a:rPr lang="en-US" sz="900" dirty="0" err="1" smtClean="0"/>
              <a:t>piedad</a:t>
            </a:r>
            <a:r>
              <a:rPr lang="en-US" sz="900" dirty="0" smtClean="0"/>
              <a:t> (Ad </a:t>
            </a:r>
            <a:r>
              <a:rPr lang="en-US" sz="900" dirty="0" err="1" smtClean="0"/>
              <a:t>misericordiam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72" name="Rectángulo 71"/>
          <p:cNvSpPr/>
          <p:nvPr/>
        </p:nvSpPr>
        <p:spPr>
          <a:xfrm>
            <a:off x="4550894" y="1732116"/>
            <a:ext cx="1531565" cy="4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Apelación</a:t>
            </a:r>
            <a:r>
              <a:rPr lang="en-US" sz="900" dirty="0" smtClean="0"/>
              <a:t> al </a:t>
            </a:r>
            <a:r>
              <a:rPr lang="en-US" sz="900" dirty="0" err="1" smtClean="0"/>
              <a:t>temor</a:t>
            </a:r>
            <a:r>
              <a:rPr lang="en-US" sz="900" dirty="0" smtClean="0"/>
              <a:t> (Ad </a:t>
            </a:r>
            <a:r>
              <a:rPr lang="en-US" sz="900" dirty="0" err="1" smtClean="0"/>
              <a:t>baculum</a:t>
            </a:r>
            <a:r>
              <a:rPr lang="en-US" sz="900" dirty="0" smtClean="0"/>
              <a:t> = a la </a:t>
            </a:r>
            <a:r>
              <a:rPr lang="en-US" sz="900" dirty="0" err="1" smtClean="0"/>
              <a:t>fuerza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74" name="Rectángulo 73"/>
          <p:cNvSpPr/>
          <p:nvPr/>
        </p:nvSpPr>
        <p:spPr>
          <a:xfrm>
            <a:off x="6630264" y="2148376"/>
            <a:ext cx="1840820" cy="29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Accidente</a:t>
            </a:r>
            <a:r>
              <a:rPr lang="en-US" sz="900" dirty="0" smtClean="0"/>
              <a:t> </a:t>
            </a:r>
            <a:r>
              <a:rPr lang="en-US" sz="900" dirty="0" err="1" smtClean="0"/>
              <a:t>inverso</a:t>
            </a:r>
            <a:r>
              <a:rPr lang="en-US" sz="900" dirty="0" smtClean="0"/>
              <a:t> (</a:t>
            </a:r>
            <a:r>
              <a:rPr lang="en-US" sz="900" dirty="0" err="1" smtClean="0"/>
              <a:t>generalización</a:t>
            </a:r>
            <a:r>
              <a:rPr lang="en-US" sz="900" dirty="0" smtClean="0"/>
              <a:t> </a:t>
            </a:r>
            <a:r>
              <a:rPr lang="en-US" sz="900" dirty="0" err="1" smtClean="0"/>
              <a:t>apresurada</a:t>
            </a:r>
            <a:r>
              <a:rPr lang="en-US" sz="900" dirty="0" smtClean="0"/>
              <a:t>) </a:t>
            </a:r>
            <a:endParaRPr lang="en-US" sz="900" dirty="0"/>
          </a:p>
        </p:txBody>
      </p:sp>
      <p:sp>
        <p:nvSpPr>
          <p:cNvPr id="75" name="Rectángulo 74"/>
          <p:cNvSpPr/>
          <p:nvPr/>
        </p:nvSpPr>
        <p:spPr>
          <a:xfrm>
            <a:off x="6630263" y="3485773"/>
            <a:ext cx="1840820" cy="261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Petición</a:t>
            </a:r>
            <a:r>
              <a:rPr lang="en-US" sz="900" dirty="0" smtClean="0"/>
              <a:t> de principio (</a:t>
            </a:r>
            <a:r>
              <a:rPr lang="en-US" sz="900" dirty="0" err="1" smtClean="0"/>
              <a:t>petitio</a:t>
            </a:r>
            <a:r>
              <a:rPr lang="en-US" sz="900" dirty="0" smtClean="0"/>
              <a:t> </a:t>
            </a:r>
            <a:r>
              <a:rPr lang="en-US" sz="900" dirty="0" err="1" smtClean="0"/>
              <a:t>principii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76" name="Rectángulo 75"/>
          <p:cNvSpPr/>
          <p:nvPr/>
        </p:nvSpPr>
        <p:spPr>
          <a:xfrm>
            <a:off x="8720680" y="1337046"/>
            <a:ext cx="1747296" cy="2617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Otras</a:t>
            </a:r>
            <a:r>
              <a:rPr lang="en-US" sz="900" dirty="0" smtClean="0"/>
              <a:t> </a:t>
            </a:r>
            <a:r>
              <a:rPr lang="en-US" sz="900" dirty="0" err="1" smtClean="0"/>
              <a:t>falacias</a:t>
            </a:r>
            <a:endParaRPr lang="en-US" sz="900" dirty="0"/>
          </a:p>
        </p:txBody>
      </p:sp>
      <p:sp>
        <p:nvSpPr>
          <p:cNvPr id="78" name="Rectángulo 77"/>
          <p:cNvSpPr/>
          <p:nvPr/>
        </p:nvSpPr>
        <p:spPr>
          <a:xfrm>
            <a:off x="10781051" y="758797"/>
            <a:ext cx="1250409" cy="2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FALACIAS DE </a:t>
            </a:r>
            <a:r>
              <a:rPr lang="es-MX" sz="900" dirty="0"/>
              <a:t>AMBIGÜEDAD</a:t>
            </a:r>
            <a:endParaRPr lang="en-US" sz="900" dirty="0"/>
          </a:p>
        </p:txBody>
      </p:sp>
      <p:sp>
        <p:nvSpPr>
          <p:cNvPr id="80" name="Rectángulo 79"/>
          <p:cNvSpPr/>
          <p:nvPr/>
        </p:nvSpPr>
        <p:spPr>
          <a:xfrm>
            <a:off x="8720679" y="1839574"/>
            <a:ext cx="1747296" cy="261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Pendiente</a:t>
            </a:r>
            <a:r>
              <a:rPr lang="en-US" sz="900" dirty="0" smtClean="0"/>
              <a:t> </a:t>
            </a:r>
            <a:r>
              <a:rPr lang="en-US" sz="900" dirty="0" err="1" smtClean="0"/>
              <a:t>resbaladiza</a:t>
            </a:r>
            <a:r>
              <a:rPr lang="en-US" sz="900" dirty="0" smtClean="0"/>
              <a:t> (slippery slope argument)</a:t>
            </a:r>
            <a:endParaRPr lang="en-US" sz="900" dirty="0"/>
          </a:p>
        </p:txBody>
      </p:sp>
      <p:sp>
        <p:nvSpPr>
          <p:cNvPr id="81" name="Rectángulo 80"/>
          <p:cNvSpPr/>
          <p:nvPr/>
        </p:nvSpPr>
        <p:spPr>
          <a:xfrm>
            <a:off x="8720679" y="2335761"/>
            <a:ext cx="1747296" cy="558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Composición</a:t>
            </a:r>
            <a:r>
              <a:rPr lang="en-US" sz="900" dirty="0" smtClean="0"/>
              <a:t> </a:t>
            </a:r>
            <a:r>
              <a:rPr lang="en-US" sz="900" dirty="0" err="1" smtClean="0"/>
              <a:t>aristotélica</a:t>
            </a:r>
            <a:r>
              <a:rPr lang="en-US" sz="900" dirty="0" smtClean="0"/>
              <a:t> (</a:t>
            </a:r>
            <a:r>
              <a:rPr lang="en-US" sz="900" dirty="0" err="1" smtClean="0"/>
              <a:t>Combinación</a:t>
            </a:r>
            <a:r>
              <a:rPr lang="en-US" sz="900" dirty="0" smtClean="0"/>
              <a:t>, o del </a:t>
            </a:r>
            <a:r>
              <a:rPr lang="en-US" sz="900" dirty="0" err="1" smtClean="0"/>
              <a:t>sentido</a:t>
            </a:r>
            <a:r>
              <a:rPr lang="en-US" sz="900" dirty="0" smtClean="0"/>
              <a:t> </a:t>
            </a:r>
            <a:r>
              <a:rPr lang="en-US" sz="900" dirty="0" err="1" smtClean="0"/>
              <a:t>dividido</a:t>
            </a:r>
            <a:r>
              <a:rPr lang="en-US" sz="900" dirty="0" smtClean="0"/>
              <a:t> al </a:t>
            </a:r>
            <a:r>
              <a:rPr lang="en-US" sz="900" dirty="0" err="1" smtClean="0"/>
              <a:t>sentido</a:t>
            </a:r>
            <a:r>
              <a:rPr lang="en-US" sz="900" dirty="0" smtClean="0"/>
              <a:t> </a:t>
            </a:r>
            <a:r>
              <a:rPr lang="en-US" sz="900" dirty="0" err="1" smtClean="0"/>
              <a:t>compuesto</a:t>
            </a:r>
            <a:endParaRPr lang="en-US" sz="900" dirty="0"/>
          </a:p>
        </p:txBody>
      </p:sp>
      <p:sp>
        <p:nvSpPr>
          <p:cNvPr id="82" name="Rectángulo 81"/>
          <p:cNvSpPr/>
          <p:nvPr/>
        </p:nvSpPr>
        <p:spPr>
          <a:xfrm>
            <a:off x="8720679" y="3129865"/>
            <a:ext cx="1747296" cy="261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Saber </a:t>
            </a:r>
            <a:r>
              <a:rPr lang="en-US" sz="900" dirty="0" err="1" smtClean="0"/>
              <a:t>qué</a:t>
            </a:r>
            <a:r>
              <a:rPr lang="en-US" sz="900" dirty="0" smtClean="0"/>
              <a:t>… y saber </a:t>
            </a:r>
            <a:r>
              <a:rPr lang="en-US" sz="900" dirty="0" err="1" smtClean="0"/>
              <a:t>cómo</a:t>
            </a:r>
            <a:endParaRPr lang="en-US" sz="900" dirty="0"/>
          </a:p>
        </p:txBody>
      </p:sp>
      <p:sp>
        <p:nvSpPr>
          <p:cNvPr id="83" name="Rectángulo 82"/>
          <p:cNvSpPr/>
          <p:nvPr/>
        </p:nvSpPr>
        <p:spPr>
          <a:xfrm>
            <a:off x="10784550" y="2786681"/>
            <a:ext cx="1246910" cy="2617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Énfasis</a:t>
            </a:r>
            <a:r>
              <a:rPr lang="en-US" sz="900" dirty="0" smtClean="0"/>
              <a:t> o </a:t>
            </a:r>
            <a:r>
              <a:rPr lang="en-US" sz="900" dirty="0" err="1" smtClean="0"/>
              <a:t>acento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84" name="Rectángulo 83"/>
          <p:cNvSpPr/>
          <p:nvPr/>
        </p:nvSpPr>
        <p:spPr>
          <a:xfrm>
            <a:off x="10940135" y="2330045"/>
            <a:ext cx="945574" cy="2617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Anfibología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85" name="Rectángulo 84"/>
          <p:cNvSpPr/>
          <p:nvPr/>
        </p:nvSpPr>
        <p:spPr>
          <a:xfrm>
            <a:off x="10962965" y="1843681"/>
            <a:ext cx="1068495" cy="270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Uso</a:t>
            </a:r>
            <a:r>
              <a:rPr lang="en-US" sz="900" dirty="0" smtClean="0"/>
              <a:t> y </a:t>
            </a:r>
            <a:r>
              <a:rPr lang="en-US" sz="900" dirty="0" err="1" smtClean="0"/>
              <a:t>mención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86" name="Rectángulo 85"/>
          <p:cNvSpPr/>
          <p:nvPr/>
        </p:nvSpPr>
        <p:spPr>
          <a:xfrm>
            <a:off x="11008870" y="1309479"/>
            <a:ext cx="820883" cy="2969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Equívoco</a:t>
            </a:r>
            <a:endParaRPr lang="en-US" sz="900" dirty="0"/>
          </a:p>
        </p:txBody>
      </p:sp>
      <p:sp>
        <p:nvSpPr>
          <p:cNvPr id="87" name="Rectángulo 86"/>
          <p:cNvSpPr/>
          <p:nvPr/>
        </p:nvSpPr>
        <p:spPr>
          <a:xfrm>
            <a:off x="6965712" y="4785879"/>
            <a:ext cx="1211693" cy="36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Falso</a:t>
            </a:r>
            <a:r>
              <a:rPr lang="en-US" sz="900" dirty="0" smtClean="0"/>
              <a:t> dilemma </a:t>
            </a:r>
            <a:endParaRPr lang="en-US" sz="900" dirty="0"/>
          </a:p>
        </p:txBody>
      </p:sp>
      <p:sp>
        <p:nvSpPr>
          <p:cNvPr id="88" name="Rectángulo 87"/>
          <p:cNvSpPr/>
          <p:nvPr/>
        </p:nvSpPr>
        <p:spPr>
          <a:xfrm>
            <a:off x="6941407" y="6299697"/>
            <a:ext cx="1211693" cy="36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Pregunta</a:t>
            </a:r>
            <a:r>
              <a:rPr lang="en-US" sz="900" dirty="0" smtClean="0"/>
              <a:t> </a:t>
            </a:r>
            <a:r>
              <a:rPr lang="en-US" sz="900" dirty="0" err="1" smtClean="0"/>
              <a:t>compleja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89" name="Rectángulo 88"/>
          <p:cNvSpPr/>
          <p:nvPr/>
        </p:nvSpPr>
        <p:spPr>
          <a:xfrm>
            <a:off x="6944826" y="5797150"/>
            <a:ext cx="1211693" cy="36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Conclusión</a:t>
            </a:r>
            <a:r>
              <a:rPr lang="en-US" sz="900" dirty="0" smtClean="0"/>
              <a:t> </a:t>
            </a:r>
            <a:r>
              <a:rPr lang="en-US" sz="900" dirty="0" err="1" smtClean="0"/>
              <a:t>irrelevante</a:t>
            </a:r>
            <a:r>
              <a:rPr lang="en-US" sz="900" dirty="0" smtClean="0"/>
              <a:t> (</a:t>
            </a:r>
            <a:r>
              <a:rPr lang="en-US" sz="900" dirty="0" err="1" smtClean="0"/>
              <a:t>ignoratio</a:t>
            </a:r>
            <a:r>
              <a:rPr lang="en-US" sz="900" dirty="0" smtClean="0"/>
              <a:t> </a:t>
            </a:r>
            <a:r>
              <a:rPr lang="en-US" sz="900" dirty="0" err="1" smtClean="0"/>
              <a:t>elenchi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90" name="Rectángulo 89"/>
          <p:cNvSpPr/>
          <p:nvPr/>
        </p:nvSpPr>
        <p:spPr>
          <a:xfrm>
            <a:off x="6944826" y="5293724"/>
            <a:ext cx="1211693" cy="36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/>
              <a:t>Falsa</a:t>
            </a:r>
            <a:r>
              <a:rPr lang="en-US" sz="900" dirty="0" smtClean="0"/>
              <a:t> </a:t>
            </a:r>
            <a:r>
              <a:rPr lang="en-US" sz="900" dirty="0" err="1" smtClean="0"/>
              <a:t>causa</a:t>
            </a:r>
            <a:r>
              <a:rPr lang="en-US" sz="900" dirty="0" smtClean="0"/>
              <a:t> (post hoc, ergo propter hoc) </a:t>
            </a:r>
            <a:endParaRPr lang="en-US" sz="900" dirty="0"/>
          </a:p>
        </p:txBody>
      </p:sp>
      <p:cxnSp>
        <p:nvCxnSpPr>
          <p:cNvPr id="14" name="Conector recto 13"/>
          <p:cNvCxnSpPr>
            <a:stCxn id="3" idx="2"/>
          </p:cNvCxnSpPr>
          <p:nvPr/>
        </p:nvCxnSpPr>
        <p:spPr>
          <a:xfrm flipH="1">
            <a:off x="6207616" y="449940"/>
            <a:ext cx="1" cy="392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366248" y="1150057"/>
            <a:ext cx="3956481" cy="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4" idx="0"/>
          </p:cNvCxnSpPr>
          <p:nvPr/>
        </p:nvCxnSpPr>
        <p:spPr>
          <a:xfrm flipH="1" flipV="1">
            <a:off x="1376767" y="1112750"/>
            <a:ext cx="1" cy="206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376767" y="1537372"/>
            <a:ext cx="1" cy="176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 flipH="1" flipV="1">
            <a:off x="7547719" y="1020594"/>
            <a:ext cx="2955" cy="326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5308106" y="1606387"/>
            <a:ext cx="0" cy="103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5308106" y="2101068"/>
            <a:ext cx="0" cy="14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ector recto 371"/>
          <p:cNvCxnSpPr/>
          <p:nvPr/>
        </p:nvCxnSpPr>
        <p:spPr>
          <a:xfrm>
            <a:off x="5303678" y="2758460"/>
            <a:ext cx="0" cy="99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/>
          <p:cNvCxnSpPr/>
          <p:nvPr/>
        </p:nvCxnSpPr>
        <p:spPr>
          <a:xfrm>
            <a:off x="9594327" y="889003"/>
            <a:ext cx="0" cy="455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>
            <a:endCxn id="80" idx="0"/>
          </p:cNvCxnSpPr>
          <p:nvPr/>
        </p:nvCxnSpPr>
        <p:spPr>
          <a:xfrm>
            <a:off x="9594327" y="1612771"/>
            <a:ext cx="0" cy="226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9594327" y="2110896"/>
            <a:ext cx="0" cy="208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>
            <a:endCxn id="82" idx="0"/>
          </p:cNvCxnSpPr>
          <p:nvPr/>
        </p:nvCxnSpPr>
        <p:spPr>
          <a:xfrm flipH="1">
            <a:off x="9594327" y="2909615"/>
            <a:ext cx="2018" cy="22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 flipH="1" flipV="1">
            <a:off x="6429375" y="1449554"/>
            <a:ext cx="4190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6431715" y="1865301"/>
            <a:ext cx="20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ector recto 504"/>
          <p:cNvCxnSpPr/>
          <p:nvPr/>
        </p:nvCxnSpPr>
        <p:spPr>
          <a:xfrm>
            <a:off x="6430535" y="2338431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/>
          <p:cNvCxnSpPr>
            <a:stCxn id="75" idx="1"/>
          </p:cNvCxnSpPr>
          <p:nvPr/>
        </p:nvCxnSpPr>
        <p:spPr>
          <a:xfrm flipH="1" flipV="1">
            <a:off x="6429375" y="3616671"/>
            <a:ext cx="2008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ector recto 586"/>
          <p:cNvCxnSpPr/>
          <p:nvPr/>
        </p:nvCxnSpPr>
        <p:spPr>
          <a:xfrm>
            <a:off x="9080447" y="889003"/>
            <a:ext cx="513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5323581" y="982736"/>
            <a:ext cx="0" cy="355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Conector recto 691"/>
          <p:cNvCxnSpPr/>
          <p:nvPr/>
        </p:nvCxnSpPr>
        <p:spPr>
          <a:xfrm>
            <a:off x="390525" y="1701501"/>
            <a:ext cx="986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Conector recto 745"/>
          <p:cNvCxnSpPr/>
          <p:nvPr/>
        </p:nvCxnSpPr>
        <p:spPr>
          <a:xfrm>
            <a:off x="11412922" y="2591748"/>
            <a:ext cx="0" cy="194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Conector recto 752"/>
          <p:cNvCxnSpPr>
            <a:endCxn id="86" idx="0"/>
          </p:cNvCxnSpPr>
          <p:nvPr/>
        </p:nvCxnSpPr>
        <p:spPr>
          <a:xfrm>
            <a:off x="11414171" y="993317"/>
            <a:ext cx="5141" cy="31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Conector recto 757"/>
          <p:cNvCxnSpPr/>
          <p:nvPr/>
        </p:nvCxnSpPr>
        <p:spPr>
          <a:xfrm>
            <a:off x="11419311" y="1596004"/>
            <a:ext cx="0" cy="241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11424141" y="2123858"/>
            <a:ext cx="0" cy="187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>
            <a:endCxn id="78" idx="0"/>
          </p:cNvCxnSpPr>
          <p:nvPr/>
        </p:nvCxnSpPr>
        <p:spPr>
          <a:xfrm>
            <a:off x="11406255" y="260526"/>
            <a:ext cx="1" cy="498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7033873" y="260526"/>
            <a:ext cx="4385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390525" y="1701501"/>
            <a:ext cx="0" cy="177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Conector recto 787"/>
          <p:cNvCxnSpPr/>
          <p:nvPr/>
        </p:nvCxnSpPr>
        <p:spPr>
          <a:xfrm>
            <a:off x="391526" y="1956493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8" name="Conector recto 797"/>
          <p:cNvCxnSpPr/>
          <p:nvPr/>
        </p:nvCxnSpPr>
        <p:spPr>
          <a:xfrm flipV="1">
            <a:off x="390525" y="2396709"/>
            <a:ext cx="157646" cy="4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ector recto 800"/>
          <p:cNvCxnSpPr/>
          <p:nvPr/>
        </p:nvCxnSpPr>
        <p:spPr>
          <a:xfrm>
            <a:off x="391526" y="2880410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6" name="Conector recto 805"/>
          <p:cNvCxnSpPr/>
          <p:nvPr/>
        </p:nvCxnSpPr>
        <p:spPr>
          <a:xfrm>
            <a:off x="1446276" y="2832785"/>
            <a:ext cx="146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2" name="Conector recto 811"/>
          <p:cNvCxnSpPr/>
          <p:nvPr/>
        </p:nvCxnSpPr>
        <p:spPr>
          <a:xfrm>
            <a:off x="1586319" y="2661892"/>
            <a:ext cx="0" cy="218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3" name="Conector recto 832"/>
          <p:cNvCxnSpPr/>
          <p:nvPr/>
        </p:nvCxnSpPr>
        <p:spPr>
          <a:xfrm>
            <a:off x="1586319" y="2866314"/>
            <a:ext cx="0" cy="11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5" name="Conector recto 834"/>
          <p:cNvCxnSpPr>
            <a:endCxn id="9" idx="1"/>
          </p:cNvCxnSpPr>
          <p:nvPr/>
        </p:nvCxnSpPr>
        <p:spPr>
          <a:xfrm>
            <a:off x="1586319" y="2980774"/>
            <a:ext cx="289240" cy="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0" name="Conector recto 839"/>
          <p:cNvCxnSpPr/>
          <p:nvPr/>
        </p:nvCxnSpPr>
        <p:spPr>
          <a:xfrm>
            <a:off x="390525" y="3485773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4" name="Conector recto 843"/>
          <p:cNvCxnSpPr/>
          <p:nvPr/>
        </p:nvCxnSpPr>
        <p:spPr>
          <a:xfrm>
            <a:off x="1095804" y="3596517"/>
            <a:ext cx="0" cy="145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2" name="Conector recto 851"/>
          <p:cNvCxnSpPr/>
          <p:nvPr/>
        </p:nvCxnSpPr>
        <p:spPr>
          <a:xfrm>
            <a:off x="390525" y="3939033"/>
            <a:ext cx="114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0" name="Conector recto 859"/>
          <p:cNvCxnSpPr/>
          <p:nvPr/>
        </p:nvCxnSpPr>
        <p:spPr>
          <a:xfrm>
            <a:off x="1590217" y="2652367"/>
            <a:ext cx="371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9" name="Conector recto 868"/>
          <p:cNvCxnSpPr/>
          <p:nvPr/>
        </p:nvCxnSpPr>
        <p:spPr>
          <a:xfrm>
            <a:off x="1730429" y="4804121"/>
            <a:ext cx="2524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Conector recto 890"/>
          <p:cNvCxnSpPr/>
          <p:nvPr/>
        </p:nvCxnSpPr>
        <p:spPr>
          <a:xfrm>
            <a:off x="1719432" y="4528025"/>
            <a:ext cx="356152" cy="2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3" name="Conector recto 902"/>
          <p:cNvCxnSpPr>
            <a:endCxn id="139" idx="1"/>
          </p:cNvCxnSpPr>
          <p:nvPr/>
        </p:nvCxnSpPr>
        <p:spPr>
          <a:xfrm>
            <a:off x="1519644" y="5201277"/>
            <a:ext cx="463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3" name="Conector recto 912"/>
          <p:cNvCxnSpPr/>
          <p:nvPr/>
        </p:nvCxnSpPr>
        <p:spPr>
          <a:xfrm>
            <a:off x="7519047" y="3717005"/>
            <a:ext cx="0" cy="153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" name="Conector recto 928"/>
          <p:cNvCxnSpPr/>
          <p:nvPr/>
        </p:nvCxnSpPr>
        <p:spPr>
          <a:xfrm>
            <a:off x="7947180" y="4064922"/>
            <a:ext cx="334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" name="Conector recto 930"/>
          <p:cNvCxnSpPr/>
          <p:nvPr/>
        </p:nvCxnSpPr>
        <p:spPr>
          <a:xfrm>
            <a:off x="8291297" y="4065469"/>
            <a:ext cx="0" cy="228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6" name="Conector recto 935"/>
          <p:cNvCxnSpPr/>
          <p:nvPr/>
        </p:nvCxnSpPr>
        <p:spPr>
          <a:xfrm>
            <a:off x="8291297" y="4293606"/>
            <a:ext cx="266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4" name="Conector recto 953"/>
          <p:cNvCxnSpPr/>
          <p:nvPr/>
        </p:nvCxnSpPr>
        <p:spPr>
          <a:xfrm>
            <a:off x="8291297" y="3882999"/>
            <a:ext cx="0" cy="169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1" name="Conector recto 960"/>
          <p:cNvCxnSpPr/>
          <p:nvPr/>
        </p:nvCxnSpPr>
        <p:spPr>
          <a:xfrm>
            <a:off x="8284200" y="3882999"/>
            <a:ext cx="323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2" name="Conector recto 981"/>
          <p:cNvCxnSpPr/>
          <p:nvPr/>
        </p:nvCxnSpPr>
        <p:spPr>
          <a:xfrm>
            <a:off x="6427782" y="1452336"/>
            <a:ext cx="0" cy="5046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4" name="Conector recto 1003"/>
          <p:cNvCxnSpPr/>
          <p:nvPr/>
        </p:nvCxnSpPr>
        <p:spPr>
          <a:xfrm>
            <a:off x="6438786" y="4953860"/>
            <a:ext cx="502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1" name="Conector recto 1010"/>
          <p:cNvCxnSpPr/>
          <p:nvPr/>
        </p:nvCxnSpPr>
        <p:spPr>
          <a:xfrm>
            <a:off x="6427619" y="5478617"/>
            <a:ext cx="582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3" name="Conector recto 1012"/>
          <p:cNvCxnSpPr/>
          <p:nvPr/>
        </p:nvCxnSpPr>
        <p:spPr>
          <a:xfrm>
            <a:off x="6425541" y="5982043"/>
            <a:ext cx="540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5" name="Conector recto 1014"/>
          <p:cNvCxnSpPr/>
          <p:nvPr/>
        </p:nvCxnSpPr>
        <p:spPr>
          <a:xfrm>
            <a:off x="6435772" y="6484590"/>
            <a:ext cx="488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90525" y="3464719"/>
            <a:ext cx="0" cy="1162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400830" y="4626864"/>
            <a:ext cx="125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4108546" y="2979585"/>
            <a:ext cx="3127" cy="844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 flipV="1">
            <a:off x="3612294" y="2980774"/>
            <a:ext cx="487949" cy="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3671625" y="3384637"/>
            <a:ext cx="434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3877365" y="3824021"/>
            <a:ext cx="231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6831162" y="4464649"/>
            <a:ext cx="176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6831162" y="3759662"/>
            <a:ext cx="0" cy="706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7529133" y="2437737"/>
            <a:ext cx="0" cy="169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7528572" y="2866314"/>
            <a:ext cx="0" cy="159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34"/>
          <p:cNvCxnSpPr/>
          <p:nvPr/>
        </p:nvCxnSpPr>
        <p:spPr>
          <a:xfrm flipH="1">
            <a:off x="1535849" y="4808206"/>
            <a:ext cx="1" cy="393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92017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S104001053" id="{A312536D-AB48-4741-A2F6-CB3205ADFFB9}" vid="{BC98B4ED-819C-499E-B9DB-AAC3C80E8BF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A562F9-1426-469A-842D-A8882B635E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Diagráma</Template>
  <TotalTime>0</TotalTime>
  <Words>216</Words>
  <Application>Microsoft Office PowerPoint</Application>
  <PresentationFormat>Personalizado</PresentationFormat>
  <Paragraphs>50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Espiral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2014-01-08T21:01:55Z</dcterms:created>
  <dcterms:modified xsi:type="dcterms:W3CDTF">2014-02-05T02:23:08Z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TC040010539991</vt:lpwstr>
  </property>
</Properties>
</file>